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9" r:id="rId3"/>
    <p:sldId id="270" r:id="rId4"/>
    <p:sldId id="257" r:id="rId5"/>
    <p:sldId id="272" r:id="rId6"/>
    <p:sldId id="273" r:id="rId7"/>
    <p:sldId id="258" r:id="rId8"/>
    <p:sldId id="260" r:id="rId9"/>
    <p:sldId id="259" r:id="rId10"/>
    <p:sldId id="261" r:id="rId11"/>
    <p:sldId id="262" r:id="rId12"/>
    <p:sldId id="263" r:id="rId13"/>
    <p:sldId id="276" r:id="rId14"/>
    <p:sldId id="277" r:id="rId15"/>
    <p:sldId id="278" r:id="rId16"/>
    <p:sldId id="279" r:id="rId17"/>
    <p:sldId id="280" r:id="rId18"/>
    <p:sldId id="264" r:id="rId19"/>
    <p:sldId id="271" r:id="rId20"/>
    <p:sldId id="265" r:id="rId21"/>
    <p:sldId id="266" r:id="rId22"/>
    <p:sldId id="267" r:id="rId23"/>
    <p:sldId id="268"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E73A6-2AF2-4BEB-B897-B4581F0426AD}" type="datetimeFigureOut">
              <a:rPr lang="en-US" smtClean="0"/>
              <a:t>4/26/2011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803B3-DD47-4F06-85C5-A7741E074D8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F803B3-DD47-4F06-85C5-A7741E074D8E}"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77695-2F84-487C-BF20-D61829419EE2}"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77695-2F84-487C-BF20-D61829419EE2}"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77695-2F84-487C-BF20-D61829419EE2}"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77695-2F84-487C-BF20-D61829419EE2}"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77695-2F84-487C-BF20-D61829419EE2}"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77695-2F84-487C-BF20-D61829419EE2}"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77695-2F84-487C-BF20-D61829419EE2}" type="datetimeFigureOut">
              <a:rPr lang="en-US" smtClean="0"/>
              <a:pPr/>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77695-2F84-487C-BF20-D61829419EE2}" type="datetimeFigureOut">
              <a:rPr lang="en-US" smtClean="0"/>
              <a:pPr/>
              <a:t>4/26/2011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77695-2F84-487C-BF20-D61829419EE2}" type="datetimeFigureOut">
              <a:rPr lang="en-US" smtClean="0"/>
              <a:pPr/>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77695-2F84-487C-BF20-D61829419EE2}"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77695-2F84-487C-BF20-D61829419EE2}"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84BD-3915-469B-9452-CF392F2D06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77695-2F84-487C-BF20-D61829419EE2}" type="datetimeFigureOut">
              <a:rPr lang="en-US" smtClean="0"/>
              <a:pPr/>
              <a:t>4/26/2011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C84BD-3915-469B-9452-CF392F2D06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ratu.vn/dict/en_vn/Special:G_translat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ientayvn.com/Trang%20chu/youtube.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ientayvn.com/OCW/HDSD/Jet%20audio.ex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3SGq0K2Vssk&amp;feature=related"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youtube.com/watch?v=X3JbGqwl9S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ozilla.com/en-US/firefox/n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chrome/index.html?hl=vi&amp;brand=CHMA&amp;utm_campaign=vi&amp;utm_source=vi-ha-apac-vi-bk&amp;utm_medium=h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9144000" cy="1143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smtClean="0">
                <a:latin typeface="Times New Roman" pitchFamily="18" charset="0"/>
                <a:cs typeface="Times New Roman" pitchFamily="18" charset="0"/>
              </a:rPr>
              <a:t>Xem bài giảng có phụ đề tiếng Việt</a:t>
            </a:r>
            <a:endParaRPr lang="en-US" sz="4800">
              <a:latin typeface="Times New Roman" pitchFamily="18" charset="0"/>
              <a:cs typeface="Times New Roman" pitchFamily="18" charset="0"/>
            </a:endParaRPr>
          </a:p>
        </p:txBody>
      </p:sp>
      <p:sp>
        <p:nvSpPr>
          <p:cNvPr id="5" name="Rectangle 4"/>
          <p:cNvSpPr/>
          <p:nvPr/>
        </p:nvSpPr>
        <p:spPr>
          <a:xfrm>
            <a:off x="0" y="17526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I.Tìm và dịch tập tin phụ đề</a:t>
            </a:r>
            <a:endParaRPr lang="en-US" sz="4800">
              <a:latin typeface="Times New Roman" pitchFamily="18" charset="0"/>
              <a:cs typeface="Times New Roman" pitchFamily="18" charset="0"/>
            </a:endParaRPr>
          </a:p>
        </p:txBody>
      </p:sp>
      <p:sp>
        <p:nvSpPr>
          <p:cNvPr id="6" name="Rectangle 5"/>
          <p:cNvSpPr/>
          <p:nvPr/>
        </p:nvSpPr>
        <p:spPr>
          <a:xfrm>
            <a:off x="0" y="28956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II.Tải video bài giảng</a:t>
            </a:r>
            <a:endParaRPr lang="en-US" sz="4800">
              <a:latin typeface="Times New Roman" pitchFamily="18" charset="0"/>
              <a:cs typeface="Times New Roman" pitchFamily="18" charset="0"/>
            </a:endParaRPr>
          </a:p>
        </p:txBody>
      </p:sp>
      <p:sp>
        <p:nvSpPr>
          <p:cNvPr id="7" name="Rectangle 6"/>
          <p:cNvSpPr/>
          <p:nvPr/>
        </p:nvSpPr>
        <p:spPr>
          <a:xfrm>
            <a:off x="0" y="39624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III.Mở video cùng với tập tin phụ đề </a:t>
            </a:r>
            <a:endParaRPr lang="en-US" sz="4800">
              <a:latin typeface="Times New Roman" pitchFamily="18" charset="0"/>
              <a:cs typeface="Times New Roman" pitchFamily="18" charset="0"/>
            </a:endParaRPr>
          </a:p>
        </p:txBody>
      </p:sp>
      <p:sp>
        <p:nvSpPr>
          <p:cNvPr id="8" name="Rectangle 7"/>
          <p:cNvSpPr/>
          <p:nvPr/>
        </p:nvSpPr>
        <p:spPr>
          <a:xfrm>
            <a:off x="0" y="5029200"/>
            <a:ext cx="9144000" cy="1371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IV.Ghi tên của bạn vào những trang sử</a:t>
            </a:r>
            <a:endParaRPr lang="en-US" sz="4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Xóa đi những nội dung không cần thiết, chỉ để lại phần phụ đề</a:t>
            </a:r>
            <a:endParaRPr lang="en-US" sz="280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0" y="914400"/>
            <a:ext cx="9144000" cy="5640779"/>
          </a:xfrm>
          <a:prstGeom prst="rect">
            <a:avLst/>
          </a:prstGeom>
          <a:noFill/>
          <a:ln w="9525">
            <a:noFill/>
            <a:miter lim="800000"/>
            <a:headEnd/>
            <a:tailEnd/>
          </a:ln>
          <a:effectLst/>
        </p:spPr>
      </p:pic>
      <p:grpSp>
        <p:nvGrpSpPr>
          <p:cNvPr id="9" name="Group 8"/>
          <p:cNvGrpSpPr/>
          <p:nvPr/>
        </p:nvGrpSpPr>
        <p:grpSpPr>
          <a:xfrm>
            <a:off x="3332635" y="4459054"/>
            <a:ext cx="2754316" cy="1025917"/>
            <a:chOff x="3332635" y="4459054"/>
            <a:chExt cx="2754316" cy="1025917"/>
          </a:xfrm>
        </p:grpSpPr>
        <p:sp>
          <p:nvSpPr>
            <p:cNvPr id="4" name="Right Arrow 3"/>
            <p:cNvSpPr/>
            <p:nvPr/>
          </p:nvSpPr>
          <p:spPr>
            <a:xfrm rot="8219804">
              <a:off x="3332635" y="4459054"/>
              <a:ext cx="2754316" cy="1025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044718">
              <a:off x="3589260" y="4566057"/>
              <a:ext cx="2438400" cy="523220"/>
            </a:xfrm>
            <a:prstGeom prst="rect">
              <a:avLst/>
            </a:prstGeom>
            <a:noFill/>
          </p:spPr>
          <p:txBody>
            <a:bodyPr wrap="square" rtlCol="0">
              <a:spAutoFit/>
            </a:bodyPr>
            <a:lstStyle/>
            <a:p>
              <a:r>
                <a:rPr lang="en-US" sz="2800" smtClean="0">
                  <a:solidFill>
                    <a:srgbClr val="FFFF00"/>
                  </a:solidFill>
                  <a:latin typeface="Times New Roman" pitchFamily="18" charset="0"/>
                  <a:cs typeface="Times New Roman" pitchFamily="18" charset="0"/>
                </a:rPr>
                <a:t>Xóa cái này đi</a:t>
              </a:r>
              <a:endParaRPr lang="en-US" sz="2800">
                <a:solidFill>
                  <a:srgbClr val="FFFF00"/>
                </a:solidFill>
                <a:latin typeface="Times New Roman" pitchFamily="18" charset="0"/>
                <a:cs typeface="Times New Roman" pitchFamily="18" charset="0"/>
              </a:endParaRPr>
            </a:p>
          </p:txBody>
        </p:sp>
      </p:grpSp>
      <p:sp>
        <p:nvSpPr>
          <p:cNvPr id="7" name="Right Arrow 6"/>
          <p:cNvSpPr/>
          <p:nvPr/>
        </p:nvSpPr>
        <p:spPr>
          <a:xfrm rot="12426684">
            <a:off x="4437648" y="2503483"/>
            <a:ext cx="3438017" cy="124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36668">
            <a:off x="4743495" y="2986381"/>
            <a:ext cx="3183353" cy="523220"/>
          </a:xfrm>
          <a:prstGeom prst="rect">
            <a:avLst/>
          </a:prstGeom>
          <a:noFill/>
        </p:spPr>
        <p:txBody>
          <a:bodyPr wrap="square" rtlCol="0">
            <a:spAutoFit/>
          </a:bodyPr>
          <a:lstStyle/>
          <a:p>
            <a:r>
              <a:rPr lang="en-US" sz="2800" smtClean="0">
                <a:solidFill>
                  <a:srgbClr val="FFFF00"/>
                </a:solidFill>
                <a:latin typeface="Times New Roman" pitchFamily="18" charset="0"/>
                <a:cs typeface="Times New Roman" pitchFamily="18" charset="0"/>
              </a:rPr>
              <a:t>Đây là phần phụ đề</a:t>
            </a:r>
            <a:endParaRPr lang="en-US" sz="28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Lưu tập tin lại, nhớ chọn kiểu chuyển mã </a:t>
            </a:r>
            <a:r>
              <a:rPr lang="en-US" sz="2800" smtClean="0">
                <a:latin typeface="Times New Roman" pitchFamily="18" charset="0"/>
                <a:cs typeface="Times New Roman" pitchFamily="18" charset="0"/>
              </a:rPr>
              <a:t>Unicode, font Time New Roman</a:t>
            </a:r>
            <a:endParaRPr lang="en-US" sz="280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914400"/>
            <a:ext cx="7105650" cy="5120248"/>
          </a:xfrm>
          <a:prstGeom prst="rect">
            <a:avLst/>
          </a:prstGeom>
          <a:noFill/>
          <a:ln w="9525">
            <a:noFill/>
            <a:miter lim="800000"/>
            <a:headEnd/>
            <a:tailEnd/>
          </a:ln>
          <a:effectLst/>
        </p:spPr>
      </p:pic>
      <p:sp>
        <p:nvSpPr>
          <p:cNvPr id="7" name="Right Arrow 6"/>
          <p:cNvSpPr/>
          <p:nvPr/>
        </p:nvSpPr>
        <p:spPr>
          <a:xfrm rot="9182984">
            <a:off x="3447691" y="4293014"/>
            <a:ext cx="3438017" cy="124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amond(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Tiến hành dịch. Bạn có thể tham khảo một số phương pháp để dịch nhanh </a:t>
            </a:r>
            <a:r>
              <a:rPr lang="en-US" sz="2800" smtClean="0">
                <a:latin typeface="Times New Roman" pitchFamily="18" charset="0"/>
                <a:cs typeface="Times New Roman" pitchFamily="18" charset="0"/>
              </a:rPr>
              <a:t>bên dưới</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1447800"/>
            <a:ext cx="9144000" cy="30257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Tùy thuộc vào trình độ của bạn, có thể bạn cần một số công cụ sau:</a:t>
            </a:r>
            <a:endParaRPr lang="en-US" sz="2800">
              <a:latin typeface="Times New Roman" pitchFamily="18" charset="0"/>
              <a:cs typeface="Times New Roman" pitchFamily="18" charset="0"/>
            </a:endParaRPr>
          </a:p>
        </p:txBody>
      </p:sp>
      <p:sp>
        <p:nvSpPr>
          <p:cNvPr id="5" name="Rectangle 4"/>
          <p:cNvSpPr/>
          <p:nvPr/>
        </p:nvSpPr>
        <p:spPr>
          <a:xfrm>
            <a:off x="0" y="990600"/>
            <a:ext cx="9144000"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Từ điển tiếng Anh thông dụng Lạc Việt</a:t>
            </a:r>
            <a:endParaRPr lang="en-US" sz="28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3624263" y="1990725"/>
            <a:ext cx="3233737" cy="4907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Từ điển tiếng Anh chuyên nghành Prodict</a:t>
            </a:r>
            <a:endParaRPr lang="en-US" sz="280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1600200"/>
            <a:ext cx="9144000" cy="48855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4800" y="1763059"/>
            <a:ext cx="8382000" cy="5094941"/>
          </a:xfrm>
          <a:prstGeom prst="rect">
            <a:avLst/>
          </a:prstGeom>
          <a:noFill/>
          <a:ln w="9525">
            <a:noFill/>
            <a:miter lim="800000"/>
            <a:headEnd/>
            <a:tailEnd/>
          </a:ln>
          <a:effectLst/>
        </p:spPr>
      </p:pic>
      <p:sp>
        <p:nvSpPr>
          <p:cNvPr id="5" name="Rectangle 4"/>
          <p:cNvSpPr/>
          <p:nvPr/>
        </p:nvSpPr>
        <p:spPr>
          <a:xfrm>
            <a:off x="0" y="0"/>
            <a:ext cx="9144000"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Cộng đồng hổ trợ dịch thuật của tratu.vn</a:t>
            </a:r>
            <a:endParaRPr lang="en-US" sz="2800">
              <a:latin typeface="Times New Roman" pitchFamily="18" charset="0"/>
              <a:cs typeface="Times New Roman" pitchFamily="18" charset="0"/>
            </a:endParaRPr>
          </a:p>
        </p:txBody>
      </p:sp>
      <p:sp>
        <p:nvSpPr>
          <p:cNvPr id="7" name="Rectangle 6"/>
          <p:cNvSpPr/>
          <p:nvPr/>
        </p:nvSpPr>
        <p:spPr>
          <a:xfrm>
            <a:off x="2133600" y="990600"/>
            <a:ext cx="4553682" cy="369332"/>
          </a:xfrm>
          <a:prstGeom prst="rect">
            <a:avLst/>
          </a:prstGeom>
        </p:spPr>
        <p:txBody>
          <a:bodyPr wrap="none">
            <a:spAutoFit/>
          </a:bodyPr>
          <a:lstStyle/>
          <a:p>
            <a:r>
              <a:rPr lang="en-US" smtClean="0">
                <a:hlinkClick r:id="rId3"/>
              </a:rPr>
              <a:t>http://tratu.vn/dict/en_vn/Special:G_translate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125940"/>
            <a:ext cx="9144000" cy="5732060"/>
          </a:xfrm>
          <a:prstGeom prst="rect">
            <a:avLst/>
          </a:prstGeom>
          <a:noFill/>
          <a:ln w="9525">
            <a:noFill/>
            <a:miter lim="800000"/>
            <a:headEnd/>
            <a:tailEnd/>
          </a:ln>
          <a:effectLst/>
        </p:spPr>
      </p:pic>
      <p:sp>
        <p:nvSpPr>
          <p:cNvPr id="5" name="Rectangle 4"/>
          <p:cNvSpPr/>
          <p:nvPr/>
        </p:nvSpPr>
        <p:spPr>
          <a:xfrm>
            <a:off x="0" y="0"/>
            <a:ext cx="9144000"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Cộng đồng hổ trợ dịch thuật của http://www.mientayvn.com</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Hoặc bạn gửi tập tin phụ đề tiếng anh đã chỉnh sửa thang thời gian đúng định dạng .Sub cho chúng tôi. Chúng tôi sẽ đọc sang tiếng Việt và gửi lại cho bạn chép. Xem định dạng .Sub bên dưới.</a:t>
            </a:r>
            <a:endParaRPr lang="en-US" sz="280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810912"/>
            <a:ext cx="9144000" cy="5047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Chuyển tập tin .txt sang tập tin phụ đề có đuôi .Sub. Bao gồm hai bước:</a:t>
            </a:r>
            <a:endParaRPr lang="en-US" sz="2800">
              <a:latin typeface="Times New Roman" pitchFamily="18" charset="0"/>
              <a:cs typeface="Times New Roman" pitchFamily="18" charset="0"/>
            </a:endParaRPr>
          </a:p>
        </p:txBody>
      </p:sp>
      <p:sp>
        <p:nvSpPr>
          <p:cNvPr id="4" name="Rectangle 3"/>
          <p:cNvSpPr/>
          <p:nvPr/>
        </p:nvSpPr>
        <p:spPr>
          <a:xfrm>
            <a:off x="0" y="10668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Bước 1: Đổi đuôi .txt thành đuôi .sub</a:t>
            </a:r>
          </a:p>
          <a:p>
            <a:pPr algn="just"/>
            <a:r>
              <a:rPr lang="en-US" sz="2800" smtClean="0">
                <a:latin typeface="Times New Roman" pitchFamily="18" charset="0"/>
                <a:cs typeface="Times New Roman" pitchFamily="18" charset="0"/>
              </a:rPr>
              <a:t>Nhấp chuột phải và chọn rename</a:t>
            </a:r>
            <a:endParaRPr lang="en-US" sz="280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0" y="1981200"/>
            <a:ext cx="5581650" cy="25050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886200" y="4724400"/>
            <a:ext cx="5057775" cy="1619250"/>
          </a:xfrm>
          <a:prstGeom prst="rect">
            <a:avLst/>
          </a:prstGeom>
          <a:noFill/>
          <a:ln w="9525">
            <a:noFill/>
            <a:miter lim="800000"/>
            <a:headEnd/>
            <a:tailEnd/>
          </a:ln>
          <a:effectLst/>
        </p:spPr>
      </p:pic>
      <p:sp>
        <p:nvSpPr>
          <p:cNvPr id="7" name="Right Arrow 6"/>
          <p:cNvSpPr/>
          <p:nvPr/>
        </p:nvSpPr>
        <p:spPr>
          <a:xfrm rot="1700962">
            <a:off x="2640216" y="4111179"/>
            <a:ext cx="406704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diamond(in)">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diamond(in)">
                                      <p:cBhvr>
                                        <p:cTn id="22" dur="20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667000" y="4267200"/>
            <a:ext cx="6477000" cy="2643291"/>
          </a:xfrm>
          <a:prstGeom prst="rect">
            <a:avLst/>
          </a:prstGeom>
          <a:noFill/>
          <a:ln w="9525">
            <a:noFill/>
            <a:miter lim="800000"/>
            <a:headEnd/>
            <a:tailEnd/>
          </a:ln>
          <a:effectLst/>
        </p:spPr>
      </p:pic>
      <p:pic>
        <p:nvPicPr>
          <p:cNvPr id="23" name="Picture 2"/>
          <p:cNvPicPr>
            <a:picLocks noChangeAspect="1" noChangeArrowheads="1"/>
          </p:cNvPicPr>
          <p:nvPr/>
        </p:nvPicPr>
        <p:blipFill>
          <a:blip r:embed="rId3"/>
          <a:srcRect/>
          <a:stretch>
            <a:fillRect/>
          </a:stretch>
        </p:blipFill>
        <p:spPr bwMode="auto">
          <a:xfrm>
            <a:off x="0" y="914400"/>
            <a:ext cx="9144000" cy="3025711"/>
          </a:xfrm>
          <a:prstGeom prst="rect">
            <a:avLst/>
          </a:prstGeom>
          <a:noFill/>
          <a:ln w="9525">
            <a:noFill/>
            <a:miter lim="800000"/>
            <a:headEnd/>
            <a:tailEnd/>
          </a:ln>
          <a:effectLst/>
        </p:spPr>
      </p:pic>
      <p:sp>
        <p:nvSpPr>
          <p:cNvPr id="26" name="Rectangle 25"/>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Bước 2: Chỉnh lại thang thời gian trong tập tin .sub</a:t>
            </a:r>
          </a:p>
        </p:txBody>
      </p:sp>
      <p:sp>
        <p:nvSpPr>
          <p:cNvPr id="27" name="Down Arrow 26"/>
          <p:cNvSpPr/>
          <p:nvPr/>
        </p:nvSpPr>
        <p:spPr>
          <a:xfrm rot="19383526">
            <a:off x="2021505" y="1693229"/>
            <a:ext cx="762000" cy="3328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amond(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ox(i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 y="0"/>
            <a:ext cx="860388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3126295"/>
            <a:ext cx="9144000" cy="3731705"/>
          </a:xfrm>
          <a:prstGeom prst="rect">
            <a:avLst/>
          </a:prstGeom>
          <a:noFill/>
          <a:ln w="9525">
            <a:noFill/>
            <a:miter lim="800000"/>
            <a:headEnd/>
            <a:tailEnd/>
          </a:ln>
          <a:effectLst/>
        </p:spPr>
      </p:pic>
      <p:grpSp>
        <p:nvGrpSpPr>
          <p:cNvPr id="10" name="Group 9"/>
          <p:cNvGrpSpPr/>
          <p:nvPr/>
        </p:nvGrpSpPr>
        <p:grpSpPr>
          <a:xfrm>
            <a:off x="396804" y="1684500"/>
            <a:ext cx="741075" cy="1804203"/>
            <a:chOff x="396804" y="1684500"/>
            <a:chExt cx="741075" cy="1804203"/>
          </a:xfrm>
        </p:grpSpPr>
        <p:sp>
          <p:nvSpPr>
            <p:cNvPr id="8" name="Down Arrow 7"/>
            <p:cNvSpPr/>
            <p:nvPr/>
          </p:nvSpPr>
          <p:spPr>
            <a:xfrm rot="1769628">
              <a:off x="396804" y="1684500"/>
              <a:ext cx="730391" cy="1804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7940838">
              <a:off x="395765" y="2080843"/>
              <a:ext cx="1022563" cy="461665"/>
            </a:xfrm>
            <a:prstGeom prst="rect">
              <a:avLst/>
            </a:prstGeom>
            <a:noFill/>
          </p:spPr>
          <p:txBody>
            <a:bodyPr wrap="square" rtlCol="0">
              <a:spAutoFit/>
            </a:bodyPr>
            <a:lstStyle/>
            <a:p>
              <a:r>
                <a:rPr lang="en-US" sz="2400" smtClean="0">
                  <a:latin typeface="Times New Roman" pitchFamily="18" charset="0"/>
                  <a:cs typeface="Times New Roman" pitchFamily="18" charset="0"/>
                </a:rPr>
                <a:t>Giờ</a:t>
              </a:r>
              <a:endParaRPr lang="en-US" sz="2400">
                <a:latin typeface="Times New Roman" pitchFamily="18" charset="0"/>
                <a:cs typeface="Times New Roman" pitchFamily="18" charset="0"/>
              </a:endParaRPr>
            </a:p>
          </p:txBody>
        </p:sp>
      </p:grpSp>
      <p:grpSp>
        <p:nvGrpSpPr>
          <p:cNvPr id="11" name="Group 10"/>
          <p:cNvGrpSpPr/>
          <p:nvPr/>
        </p:nvGrpSpPr>
        <p:grpSpPr>
          <a:xfrm>
            <a:off x="1447800" y="1676400"/>
            <a:ext cx="741075" cy="1804203"/>
            <a:chOff x="396804" y="1684500"/>
            <a:chExt cx="741075" cy="1804203"/>
          </a:xfrm>
        </p:grpSpPr>
        <p:sp>
          <p:nvSpPr>
            <p:cNvPr id="12" name="Down Arrow 11"/>
            <p:cNvSpPr/>
            <p:nvPr/>
          </p:nvSpPr>
          <p:spPr>
            <a:xfrm rot="1769628">
              <a:off x="396804" y="1684500"/>
              <a:ext cx="730391" cy="1804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7940838">
              <a:off x="395765" y="2080843"/>
              <a:ext cx="1022563" cy="461665"/>
            </a:xfrm>
            <a:prstGeom prst="rect">
              <a:avLst/>
            </a:prstGeom>
            <a:noFill/>
          </p:spPr>
          <p:txBody>
            <a:bodyPr wrap="square" rtlCol="0">
              <a:spAutoFit/>
            </a:bodyPr>
            <a:lstStyle/>
            <a:p>
              <a:r>
                <a:rPr lang="en-US" sz="2400" smtClean="0">
                  <a:latin typeface="Times New Roman" pitchFamily="18" charset="0"/>
                  <a:cs typeface="Times New Roman" pitchFamily="18" charset="0"/>
                </a:rPr>
                <a:t>Phút</a:t>
              </a:r>
              <a:endParaRPr lang="en-US" sz="2400">
                <a:latin typeface="Times New Roman" pitchFamily="18" charset="0"/>
                <a:cs typeface="Times New Roman" pitchFamily="18" charset="0"/>
              </a:endParaRPr>
            </a:p>
          </p:txBody>
        </p:sp>
      </p:grpSp>
      <p:grpSp>
        <p:nvGrpSpPr>
          <p:cNvPr id="14" name="Group 13"/>
          <p:cNvGrpSpPr/>
          <p:nvPr/>
        </p:nvGrpSpPr>
        <p:grpSpPr>
          <a:xfrm>
            <a:off x="2209800" y="1676400"/>
            <a:ext cx="741075" cy="1804203"/>
            <a:chOff x="396804" y="1684500"/>
            <a:chExt cx="741075" cy="1804203"/>
          </a:xfrm>
        </p:grpSpPr>
        <p:sp>
          <p:nvSpPr>
            <p:cNvPr id="15" name="Down Arrow 14"/>
            <p:cNvSpPr/>
            <p:nvPr/>
          </p:nvSpPr>
          <p:spPr>
            <a:xfrm rot="1769628">
              <a:off x="396804" y="1684500"/>
              <a:ext cx="730391" cy="1804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7940838">
              <a:off x="395765" y="2080843"/>
              <a:ext cx="1022563" cy="461665"/>
            </a:xfrm>
            <a:prstGeom prst="rect">
              <a:avLst/>
            </a:prstGeom>
            <a:noFill/>
          </p:spPr>
          <p:txBody>
            <a:bodyPr wrap="square" rtlCol="0">
              <a:spAutoFit/>
            </a:bodyPr>
            <a:lstStyle/>
            <a:p>
              <a:r>
                <a:rPr lang="en-US" sz="2400" smtClean="0">
                  <a:latin typeface="Times New Roman" pitchFamily="18" charset="0"/>
                  <a:cs typeface="Times New Roman" pitchFamily="18" charset="0"/>
                </a:rPr>
                <a:t>Giây</a:t>
              </a:r>
              <a:endParaRPr lang="en-US" sz="2400">
                <a:latin typeface="Times New Roman" pitchFamily="18" charset="0"/>
                <a:cs typeface="Times New Roman" pitchFamily="18" charset="0"/>
              </a:endParaRPr>
            </a:p>
          </p:txBody>
        </p:sp>
      </p:grpSp>
      <p:grpSp>
        <p:nvGrpSpPr>
          <p:cNvPr id="17" name="Group 16"/>
          <p:cNvGrpSpPr/>
          <p:nvPr/>
        </p:nvGrpSpPr>
        <p:grpSpPr>
          <a:xfrm>
            <a:off x="3488344" y="-177043"/>
            <a:ext cx="730391" cy="3773553"/>
            <a:chOff x="837148" y="-168943"/>
            <a:chExt cx="730391" cy="3773553"/>
          </a:xfrm>
        </p:grpSpPr>
        <p:sp>
          <p:nvSpPr>
            <p:cNvPr id="18" name="Down Arrow 17"/>
            <p:cNvSpPr/>
            <p:nvPr/>
          </p:nvSpPr>
          <p:spPr>
            <a:xfrm rot="1769628">
              <a:off x="837148" y="11589"/>
              <a:ext cx="730391" cy="3593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7940838">
              <a:off x="-495944" y="1387668"/>
              <a:ext cx="357488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Phần 10 và phần trăm giây</a:t>
              </a:r>
              <a:endParaRPr lang="en-US" sz="2400">
                <a:latin typeface="Times New Roman" pitchFamily="18" charset="0"/>
                <a:cs typeface="Times New Roman" pitchFamily="18" charset="0"/>
              </a:endParaRPr>
            </a:p>
          </p:txBody>
        </p:sp>
      </p:grpSp>
      <p:grpSp>
        <p:nvGrpSpPr>
          <p:cNvPr id="20" name="Group 19"/>
          <p:cNvGrpSpPr/>
          <p:nvPr/>
        </p:nvGrpSpPr>
        <p:grpSpPr>
          <a:xfrm rot="773800">
            <a:off x="3487337" y="1951527"/>
            <a:ext cx="730391" cy="1970931"/>
            <a:chOff x="396804" y="1517772"/>
            <a:chExt cx="730391" cy="1970931"/>
          </a:xfrm>
        </p:grpSpPr>
        <p:sp>
          <p:nvSpPr>
            <p:cNvPr id="21" name="Down Arrow 20"/>
            <p:cNvSpPr/>
            <p:nvPr/>
          </p:nvSpPr>
          <p:spPr>
            <a:xfrm rot="1769628">
              <a:off x="396804" y="1684500"/>
              <a:ext cx="730391" cy="1804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7940838">
              <a:off x="4549" y="2150695"/>
              <a:ext cx="1727511" cy="461665"/>
            </a:xfrm>
            <a:prstGeom prst="rect">
              <a:avLst/>
            </a:prstGeom>
            <a:noFill/>
          </p:spPr>
          <p:txBody>
            <a:bodyPr wrap="square" rtlCol="0">
              <a:spAutoFit/>
            </a:bodyPr>
            <a:lstStyle/>
            <a:p>
              <a:r>
                <a:rPr lang="en-US" sz="2400" smtClean="0">
                  <a:latin typeface="Times New Roman" pitchFamily="18" charset="0"/>
                  <a:cs typeface="Times New Roman" pitchFamily="18" charset="0"/>
                </a:rPr>
                <a:t>Dấu phẩy</a:t>
              </a:r>
              <a:endParaRPr lang="en-US" sz="2400">
                <a:latin typeface="Times New Roman" pitchFamily="18" charset="0"/>
                <a:cs typeface="Times New Roman" pitchFamily="18" charset="0"/>
              </a:endParaRPr>
            </a:p>
          </p:txBody>
        </p:sp>
      </p:grpSp>
      <p:grpSp>
        <p:nvGrpSpPr>
          <p:cNvPr id="23" name="Group 22"/>
          <p:cNvGrpSpPr/>
          <p:nvPr/>
        </p:nvGrpSpPr>
        <p:grpSpPr>
          <a:xfrm rot="1568526">
            <a:off x="1850585" y="2440038"/>
            <a:ext cx="1807993" cy="3285801"/>
            <a:chOff x="396804" y="1684500"/>
            <a:chExt cx="730391" cy="1804203"/>
          </a:xfrm>
        </p:grpSpPr>
        <p:sp>
          <p:nvSpPr>
            <p:cNvPr id="24" name="Down Arrow 23"/>
            <p:cNvSpPr/>
            <p:nvPr/>
          </p:nvSpPr>
          <p:spPr>
            <a:xfrm rot="1769628">
              <a:off x="396804" y="1684500"/>
              <a:ext cx="730391" cy="1804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7940838">
              <a:off x="395765" y="2236155"/>
              <a:ext cx="1022563" cy="151040"/>
            </a:xfrm>
            <a:prstGeom prst="rect">
              <a:avLst/>
            </a:prstGeom>
            <a:noFill/>
          </p:spPr>
          <p:txBody>
            <a:bodyPr wrap="square" rtlCol="0">
              <a:spAutoFit/>
            </a:bodyPr>
            <a:lstStyle/>
            <a:p>
              <a:r>
                <a:rPr lang="en-US" sz="2400" smtClean="0">
                  <a:latin typeface="Times New Roman" pitchFamily="18" charset="0"/>
                  <a:cs typeface="Times New Roman" pitchFamily="18" charset="0"/>
                </a:rPr>
                <a:t>Khoảng cách</a:t>
              </a:r>
              <a:endParaRPr lang="en-US" sz="240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amond(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II.Tải video bài giảng</a:t>
            </a:r>
            <a:endParaRPr lang="en-US" sz="4800">
              <a:latin typeface="Times New Roman" pitchFamily="18" charset="0"/>
              <a:cs typeface="Times New Roman" pitchFamily="18" charset="0"/>
            </a:endParaRPr>
          </a:p>
        </p:txBody>
      </p:sp>
      <p:sp>
        <p:nvSpPr>
          <p:cNvPr id="5" name="Rectangle 4"/>
          <p:cNvSpPr/>
          <p:nvPr/>
        </p:nvSpPr>
        <p:spPr>
          <a:xfrm>
            <a:off x="0" y="2209800"/>
            <a:ext cx="8915400" cy="523220"/>
          </a:xfrm>
          <a:prstGeom prst="rect">
            <a:avLst/>
          </a:prstGeom>
        </p:spPr>
        <p:txBody>
          <a:bodyPr wrap="square">
            <a:spAutoFit/>
          </a:bodyPr>
          <a:lstStyle/>
          <a:p>
            <a:r>
              <a:rPr lang="en-US" sz="2800" smtClean="0">
                <a:hlinkClick r:id="rId2"/>
              </a:rPr>
              <a:t>http://www.mientayvn.com/Trang%20chu/youtube.html</a:t>
            </a:r>
            <a:endParaRPr lang="en-US" sz="2800"/>
          </a:p>
        </p:txBody>
      </p:sp>
      <p:sp>
        <p:nvSpPr>
          <p:cNvPr id="6" name="Rectangle 5"/>
          <p:cNvSpPr/>
          <p:nvPr/>
        </p:nvSpPr>
        <p:spPr>
          <a:xfrm>
            <a:off x="0" y="10668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Cũng giống như cách tải video trên youtube, bạn có thể tham khảo tại đây: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III.Mở video cùng với tập tin phụ đề </a:t>
            </a:r>
            <a:endParaRPr lang="en-US" sz="4800">
              <a:latin typeface="Times New Roman" pitchFamily="18" charset="0"/>
              <a:cs typeface="Times New Roman" pitchFamily="18" charset="0"/>
            </a:endParaRPr>
          </a:p>
        </p:txBody>
      </p:sp>
      <p:sp>
        <p:nvSpPr>
          <p:cNvPr id="5" name="Rectangle 4"/>
          <p:cNvSpPr/>
          <p:nvPr/>
        </p:nvSpPr>
        <p:spPr>
          <a:xfrm>
            <a:off x="0" y="10668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Bạn hãy đặt tập tin video và tập tin phụ đề vào chung một thư mục và nhớ đặt tên chúng giống nhau.</a:t>
            </a:r>
          </a:p>
        </p:txBody>
      </p:sp>
      <p:pic>
        <p:nvPicPr>
          <p:cNvPr id="7171" name="Picture 3"/>
          <p:cNvPicPr>
            <a:picLocks noChangeAspect="1" noChangeArrowheads="1"/>
          </p:cNvPicPr>
          <p:nvPr/>
        </p:nvPicPr>
        <p:blipFill>
          <a:blip r:embed="rId2"/>
          <a:srcRect/>
          <a:stretch>
            <a:fillRect/>
          </a:stretch>
        </p:blipFill>
        <p:spPr bwMode="auto">
          <a:xfrm>
            <a:off x="0" y="2534018"/>
            <a:ext cx="9144000" cy="4095382"/>
          </a:xfrm>
          <a:prstGeom prst="rect">
            <a:avLst/>
          </a:prstGeom>
          <a:noFill/>
          <a:ln w="9525">
            <a:noFill/>
            <a:miter lim="800000"/>
            <a:headEnd/>
            <a:tailEnd/>
          </a:ln>
          <a:effectLst/>
        </p:spPr>
      </p:pic>
      <p:sp>
        <p:nvSpPr>
          <p:cNvPr id="9" name="Down Arrow 8"/>
          <p:cNvSpPr/>
          <p:nvPr/>
        </p:nvSpPr>
        <p:spPr>
          <a:xfrm>
            <a:off x="2057400" y="2209800"/>
            <a:ext cx="1066800" cy="312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962400" y="2057400"/>
            <a:ext cx="1066800" cy="312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diamond(in)">
                                      <p:cBhvr>
                                        <p:cTn id="17" dur="20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Mở video bằng phần mềm JetAudio. Tải </a:t>
            </a:r>
            <a:r>
              <a:rPr lang="en-US" sz="2800" smtClean="0">
                <a:latin typeface="Times New Roman" pitchFamily="18" charset="0"/>
                <a:cs typeface="Times New Roman" pitchFamily="18" charset="0"/>
                <a:hlinkClick r:id="rId3"/>
              </a:rPr>
              <a:t>tại đây</a:t>
            </a:r>
            <a:r>
              <a:rPr lang="en-US" sz="2800" smtClean="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4"/>
          <a:srcRect/>
          <a:stretch>
            <a:fillRect/>
          </a:stretch>
        </p:blipFill>
        <p:spPr bwMode="auto">
          <a:xfrm>
            <a:off x="914400" y="990600"/>
            <a:ext cx="7831134" cy="5867400"/>
          </a:xfrm>
          <a:prstGeom prst="rect">
            <a:avLst/>
          </a:prstGeom>
          <a:noFill/>
          <a:ln w="9525">
            <a:noFill/>
            <a:miter lim="800000"/>
            <a:headEnd/>
            <a:tailEnd/>
          </a:ln>
          <a:effectLst/>
        </p:spPr>
      </p:pic>
      <p:grpSp>
        <p:nvGrpSpPr>
          <p:cNvPr id="8" name="Group 7"/>
          <p:cNvGrpSpPr/>
          <p:nvPr/>
        </p:nvGrpSpPr>
        <p:grpSpPr>
          <a:xfrm>
            <a:off x="3678223" y="1913419"/>
            <a:ext cx="1212264" cy="3048000"/>
            <a:chOff x="3678223" y="1913419"/>
            <a:chExt cx="1212264" cy="3048000"/>
          </a:xfrm>
        </p:grpSpPr>
        <p:sp>
          <p:nvSpPr>
            <p:cNvPr id="6" name="Down Arrow 5"/>
            <p:cNvSpPr/>
            <p:nvPr/>
          </p:nvSpPr>
          <p:spPr>
            <a:xfrm rot="13291399">
              <a:off x="3678223" y="2362268"/>
              <a:ext cx="1212264" cy="259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8650814">
              <a:off x="2847772" y="3206586"/>
              <a:ext cx="3048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Nhớ chọn cái này</a:t>
              </a:r>
              <a:endParaRPr lang="en-US" sz="240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1371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IV.Ghi tên của bạn vào những trang sử</a:t>
            </a:r>
            <a:endParaRPr lang="en-US" sz="4800">
              <a:latin typeface="Times New Roman" pitchFamily="18" charset="0"/>
              <a:cs typeface="Times New Roman" pitchFamily="18" charset="0"/>
            </a:endParaRPr>
          </a:p>
        </p:txBody>
      </p:sp>
      <p:sp>
        <p:nvSpPr>
          <p:cNvPr id="5" name="Rectangle 4"/>
          <p:cNvSpPr/>
          <p:nvPr/>
        </p:nvSpPr>
        <p:spPr>
          <a:xfrm>
            <a:off x="0" y="1524000"/>
            <a:ext cx="9144000" cy="1676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Bạn sẽ trở thành người nổi tiếng vì đã tham gia vào cộng đồng của những người đầu tiên dịch học liệu mở từ Anh sang Việt. Hãy để tên bạn ở cuối tập tin phụ đề. Hàng triệu người sẽ thấy khi xem bài giảng này.</a:t>
            </a:r>
            <a:endParaRPr lang="en-US" sz="2800" smtClean="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838200" y="3429000"/>
            <a:ext cx="6477000" cy="2643291"/>
          </a:xfrm>
          <a:prstGeom prst="rect">
            <a:avLst/>
          </a:prstGeom>
          <a:noFill/>
          <a:ln w="9525">
            <a:noFill/>
            <a:miter lim="800000"/>
            <a:headEnd/>
            <a:tailEnd/>
          </a:ln>
          <a:effectLst/>
        </p:spPr>
      </p:pic>
      <p:grpSp>
        <p:nvGrpSpPr>
          <p:cNvPr id="9" name="Group 8"/>
          <p:cNvGrpSpPr/>
          <p:nvPr/>
        </p:nvGrpSpPr>
        <p:grpSpPr>
          <a:xfrm>
            <a:off x="2223628" y="2913660"/>
            <a:ext cx="1524000" cy="3878323"/>
            <a:chOff x="2223628" y="2913660"/>
            <a:chExt cx="1524000" cy="3878323"/>
          </a:xfrm>
        </p:grpSpPr>
        <p:sp>
          <p:nvSpPr>
            <p:cNvPr id="7" name="Down Arrow 6"/>
            <p:cNvSpPr/>
            <p:nvPr/>
          </p:nvSpPr>
          <p:spPr>
            <a:xfrm rot="2305852">
              <a:off x="2223628" y="3028903"/>
              <a:ext cx="1524000" cy="3763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8516466">
              <a:off x="1614331" y="4297672"/>
              <a:ext cx="33528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Để tên bạn ở đây</a:t>
              </a:r>
              <a:endParaRPr lang="en-US" sz="320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2286000"/>
            <a:ext cx="9090776" cy="3124200"/>
          </a:xfrm>
          <a:prstGeom prst="rect">
            <a:avLst/>
          </a:prstGeom>
          <a:noFill/>
          <a:ln w="9525">
            <a:noFill/>
            <a:miter lim="800000"/>
            <a:headEnd/>
            <a:tailEnd/>
          </a:ln>
          <a:effectLst/>
        </p:spPr>
      </p:pic>
      <p:grpSp>
        <p:nvGrpSpPr>
          <p:cNvPr id="5" name="Group 4"/>
          <p:cNvGrpSpPr/>
          <p:nvPr/>
        </p:nvGrpSpPr>
        <p:grpSpPr>
          <a:xfrm>
            <a:off x="4467806" y="-545842"/>
            <a:ext cx="2058711" cy="6021550"/>
            <a:chOff x="2729034" y="996218"/>
            <a:chExt cx="2058711" cy="6021550"/>
          </a:xfrm>
        </p:grpSpPr>
        <p:sp>
          <p:nvSpPr>
            <p:cNvPr id="6" name="Down Arrow 5"/>
            <p:cNvSpPr/>
            <p:nvPr/>
          </p:nvSpPr>
          <p:spPr>
            <a:xfrm rot="2305852">
              <a:off x="2729034" y="996218"/>
              <a:ext cx="2058711" cy="602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8516466">
              <a:off x="1256088" y="3306948"/>
              <a:ext cx="5258274"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Ghi rõ học vị, học hàm, đơn vị công tác</a:t>
              </a:r>
              <a:endParaRPr lang="en-US" sz="320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13822"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n-US" sz="4800" smtClean="0">
                <a:latin typeface="Times New Roman" pitchFamily="18" charset="0"/>
                <a:cs typeface="Times New Roman" pitchFamily="18" charset="0"/>
              </a:rPr>
              <a:t>I.Tìm và dịch tập tin phụ đề</a:t>
            </a:r>
            <a:endParaRPr lang="en-US" sz="4800">
              <a:latin typeface="Times New Roman" pitchFamily="18" charset="0"/>
              <a:cs typeface="Times New Roman" pitchFamily="18" charset="0"/>
            </a:endParaRPr>
          </a:p>
        </p:txBody>
      </p:sp>
      <p:sp>
        <p:nvSpPr>
          <p:cNvPr id="5" name="Rectangle 4"/>
          <p:cNvSpPr/>
          <p:nvPr/>
        </p:nvSpPr>
        <p:spPr>
          <a:xfrm>
            <a:off x="0" y="12954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smtClean="0">
                <a:latin typeface="Times New Roman" pitchFamily="18" charset="0"/>
                <a:cs typeface="Times New Roman" pitchFamily="18" charset="0"/>
              </a:rPr>
              <a:t>Mở bài giảng bằng trình duyệt Firefox hoặc Google Chrome.</a:t>
            </a:r>
            <a:endParaRPr lang="en-US" sz="280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1860997"/>
            <a:ext cx="6096000" cy="4997003"/>
          </a:xfrm>
          <a:prstGeom prst="rect">
            <a:avLst/>
          </a:prstGeom>
          <a:noFill/>
          <a:ln w="9525">
            <a:noFill/>
            <a:miter lim="800000"/>
            <a:headEnd/>
            <a:tailEnd/>
          </a:ln>
          <a:effectLst/>
        </p:spPr>
      </p:pic>
      <p:sp>
        <p:nvSpPr>
          <p:cNvPr id="6" name="Rectangle 5"/>
          <p:cNvSpPr/>
          <p:nvPr/>
        </p:nvSpPr>
        <p:spPr>
          <a:xfrm>
            <a:off x="6172200" y="2133600"/>
            <a:ext cx="2971800"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Xem cách tải và cài Firefox </a:t>
            </a:r>
            <a:r>
              <a:rPr lang="en-US" sz="2800" smtClean="0">
                <a:latin typeface="Times New Roman" pitchFamily="18" charset="0"/>
                <a:cs typeface="Times New Roman" pitchFamily="18" charset="0"/>
                <a:hlinkClick r:id="rId3"/>
              </a:rPr>
              <a:t>tại đây</a:t>
            </a:r>
            <a:endParaRPr lang="en-US" sz="2800">
              <a:latin typeface="Times New Roman" pitchFamily="18" charset="0"/>
              <a:cs typeface="Times New Roman" pitchFamily="18" charset="0"/>
            </a:endParaRPr>
          </a:p>
        </p:txBody>
      </p:sp>
      <p:sp>
        <p:nvSpPr>
          <p:cNvPr id="7" name="Rectangle 6"/>
          <p:cNvSpPr/>
          <p:nvPr/>
        </p:nvSpPr>
        <p:spPr>
          <a:xfrm>
            <a:off x="6172200" y="3200400"/>
            <a:ext cx="2971800" cy="1371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Xem cách tải và cài Google Chrome </a:t>
            </a:r>
            <a:r>
              <a:rPr lang="en-US" sz="2800" smtClean="0">
                <a:latin typeface="Times New Roman" pitchFamily="18" charset="0"/>
                <a:cs typeface="Times New Roman" pitchFamily="18" charset="0"/>
                <a:hlinkClick r:id="rId4"/>
              </a:rPr>
              <a:t>tại đây</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0"/>
            <a:ext cx="2971800"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Link tải Firefox</a:t>
            </a:r>
            <a:endParaRPr lang="en-US" sz="2800">
              <a:latin typeface="Times New Roman" pitchFamily="18" charset="0"/>
              <a:cs typeface="Times New Roman" pitchFamily="18" charset="0"/>
            </a:endParaRPr>
          </a:p>
        </p:txBody>
      </p:sp>
      <p:sp>
        <p:nvSpPr>
          <p:cNvPr id="5" name="Rectangle 4"/>
          <p:cNvSpPr/>
          <p:nvPr/>
        </p:nvSpPr>
        <p:spPr>
          <a:xfrm>
            <a:off x="228600" y="1143000"/>
            <a:ext cx="8591198" cy="646331"/>
          </a:xfrm>
          <a:prstGeom prst="rect">
            <a:avLst/>
          </a:prstGeom>
        </p:spPr>
        <p:txBody>
          <a:bodyPr wrap="none">
            <a:spAutoFit/>
          </a:bodyPr>
          <a:lstStyle/>
          <a:p>
            <a:r>
              <a:rPr lang="en-US" sz="3600" smtClean="0">
                <a:hlinkClick r:id="rId2"/>
              </a:rPr>
              <a:t>http://www.mozilla.com/en-US/firefox/new/</a:t>
            </a:r>
            <a:endParaRPr lang="en-US" sz="3600"/>
          </a:p>
        </p:txBody>
      </p:sp>
      <p:pic>
        <p:nvPicPr>
          <p:cNvPr id="3074" name="Picture 2"/>
          <p:cNvPicPr>
            <a:picLocks noChangeAspect="1" noChangeArrowheads="1"/>
          </p:cNvPicPr>
          <p:nvPr/>
        </p:nvPicPr>
        <p:blipFill>
          <a:blip r:embed="rId3"/>
          <a:srcRect/>
          <a:stretch>
            <a:fillRect/>
          </a:stretch>
        </p:blipFill>
        <p:spPr bwMode="auto">
          <a:xfrm>
            <a:off x="990600" y="2057400"/>
            <a:ext cx="5257800" cy="4807411"/>
          </a:xfrm>
          <a:prstGeom prst="rect">
            <a:avLst/>
          </a:prstGeom>
          <a:noFill/>
          <a:ln w="9525">
            <a:noFill/>
            <a:miter lim="800000"/>
            <a:headEnd/>
            <a:tailEnd/>
          </a:ln>
          <a:effectLst/>
        </p:spPr>
      </p:pic>
      <p:sp>
        <p:nvSpPr>
          <p:cNvPr id="7" name="Down Arrow 6"/>
          <p:cNvSpPr/>
          <p:nvPr/>
        </p:nvSpPr>
        <p:spPr>
          <a:xfrm rot="2897737">
            <a:off x="4110960" y="3477087"/>
            <a:ext cx="1531679" cy="3125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119246">
            <a:off x="3618678" y="4613208"/>
            <a:ext cx="25146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Click chuột hai lần liên tiếp vào đây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diamond(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0"/>
            <a:ext cx="2971800"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Link tải Google Chrome</a:t>
            </a:r>
            <a:endParaRPr lang="en-US" sz="2800">
              <a:latin typeface="Times New Roman" pitchFamily="18" charset="0"/>
              <a:cs typeface="Times New Roman" pitchFamily="18" charset="0"/>
            </a:endParaRPr>
          </a:p>
        </p:txBody>
      </p:sp>
      <p:sp>
        <p:nvSpPr>
          <p:cNvPr id="5" name="Rectangle 4"/>
          <p:cNvSpPr/>
          <p:nvPr/>
        </p:nvSpPr>
        <p:spPr>
          <a:xfrm>
            <a:off x="1676400" y="1066800"/>
            <a:ext cx="4572000" cy="923330"/>
          </a:xfrm>
          <a:prstGeom prst="rect">
            <a:avLst/>
          </a:prstGeom>
        </p:spPr>
        <p:txBody>
          <a:bodyPr>
            <a:spAutoFit/>
          </a:bodyPr>
          <a:lstStyle/>
          <a:p>
            <a:r>
              <a:rPr lang="en-US" smtClean="0">
                <a:hlinkClick r:id="rId2"/>
              </a:rPr>
              <a:t>http://www.google.com/chrome/index.html?hl=vi&amp;brand=CHMA&amp;utm_campaign=vi&amp;utm_source=vi-ha-apac-vi-bk&amp;utm_medium=ha</a:t>
            </a:r>
            <a:endParaRPr lang="en-US"/>
          </a:p>
        </p:txBody>
      </p:sp>
      <p:pic>
        <p:nvPicPr>
          <p:cNvPr id="4098" name="Picture 2"/>
          <p:cNvPicPr>
            <a:picLocks noChangeAspect="1" noChangeArrowheads="1"/>
          </p:cNvPicPr>
          <p:nvPr/>
        </p:nvPicPr>
        <p:blipFill>
          <a:blip r:embed="rId3"/>
          <a:srcRect/>
          <a:stretch>
            <a:fillRect/>
          </a:stretch>
        </p:blipFill>
        <p:spPr bwMode="auto">
          <a:xfrm>
            <a:off x="457200" y="2057400"/>
            <a:ext cx="7905750" cy="2609850"/>
          </a:xfrm>
          <a:prstGeom prst="rect">
            <a:avLst/>
          </a:prstGeom>
          <a:noFill/>
          <a:ln w="9525">
            <a:noFill/>
            <a:miter lim="800000"/>
            <a:headEnd/>
            <a:tailEnd/>
          </a:ln>
          <a:effectLst/>
        </p:spPr>
      </p:pic>
      <p:sp>
        <p:nvSpPr>
          <p:cNvPr id="8" name="Down Arrow 7"/>
          <p:cNvSpPr/>
          <p:nvPr/>
        </p:nvSpPr>
        <p:spPr>
          <a:xfrm rot="2897737">
            <a:off x="6320759" y="505819"/>
            <a:ext cx="1531679" cy="3125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119246">
            <a:off x="6057079" y="1412807"/>
            <a:ext cx="25146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Click chuột hai lần liên tiếp vào đây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amond(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Nhìn ngay bên dưới video, bạn sẽ thấy biểu tượng trang giấy có thanh che ngang bên cạnh biểu tượng lá cờ. Hãy nhấp chuột vào nó.</a:t>
            </a:r>
            <a:endParaRPr lang="en-US" sz="280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 y="1295401"/>
            <a:ext cx="6785989" cy="5562600"/>
          </a:xfrm>
          <a:prstGeom prst="rect">
            <a:avLst/>
          </a:prstGeom>
          <a:noFill/>
          <a:ln w="9525">
            <a:noFill/>
            <a:miter lim="800000"/>
            <a:headEnd/>
            <a:tailEnd/>
          </a:ln>
          <a:effectLst/>
        </p:spPr>
      </p:pic>
      <p:sp>
        <p:nvSpPr>
          <p:cNvPr id="7" name="Right Arrow 6"/>
          <p:cNvSpPr/>
          <p:nvPr/>
        </p:nvSpPr>
        <p:spPr>
          <a:xfrm rot="8219804">
            <a:off x="2993994" y="5086274"/>
            <a:ext cx="2032315" cy="865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0" y="1600200"/>
            <a:ext cx="7372008" cy="3719513"/>
          </a:xfrm>
          <a:prstGeom prst="rect">
            <a:avLst/>
          </a:prstGeom>
          <a:noFill/>
          <a:ln w="9525">
            <a:noFill/>
            <a:miter lim="800000"/>
            <a:headEnd/>
            <a:tailEnd/>
          </a:ln>
          <a:effectLst/>
        </p:spPr>
      </p:pic>
      <p:sp>
        <p:nvSpPr>
          <p:cNvPr id="5" name="Rectangle 4"/>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Ngay sau đó, bạn sẽ thấy các dòng chữ chạy liên tục. Để chuột vào các dòng chữ đó. Nhấn Ctrl + A</a:t>
            </a:r>
            <a:endParaRPr lang="en-US" sz="2800">
              <a:latin typeface="Times New Roman" pitchFamily="18" charset="0"/>
              <a:cs typeface="Times New Roman" pitchFamily="18" charset="0"/>
            </a:endParaRPr>
          </a:p>
        </p:txBody>
      </p:sp>
      <p:sp>
        <p:nvSpPr>
          <p:cNvPr id="7" name="Right Arrow 6"/>
          <p:cNvSpPr/>
          <p:nvPr/>
        </p:nvSpPr>
        <p:spPr>
          <a:xfrm rot="8219804">
            <a:off x="3374995" y="2786561"/>
            <a:ext cx="2032315" cy="865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smtClean="0">
                <a:latin typeface="Times New Roman" pitchFamily="18" charset="0"/>
                <a:cs typeface="Times New Roman" pitchFamily="18" charset="0"/>
              </a:rPr>
              <a:t>Copy và dán văn bản vào Notepad hoặc Word.</a:t>
            </a:r>
            <a:endParaRPr lang="en-US" sz="280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0" y="914400"/>
            <a:ext cx="9144000" cy="56407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in)">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535</Words>
  <Application>Microsoft Office PowerPoint</Application>
  <PresentationFormat>On-screen Show (4:3)</PresentationFormat>
  <Paragraphs>52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dc:creator>
  <cp:lastModifiedBy>1</cp:lastModifiedBy>
  <cp:revision>37</cp:revision>
  <dcterms:created xsi:type="dcterms:W3CDTF">2011-04-25T11:21:09Z</dcterms:created>
  <dcterms:modified xsi:type="dcterms:W3CDTF">2011-04-26T03:13:59Z</dcterms:modified>
</cp:coreProperties>
</file>