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3" r:id="rId2"/>
    <p:sldId id="292" r:id="rId3"/>
    <p:sldId id="256" r:id="rId4"/>
    <p:sldId id="257" r:id="rId5"/>
    <p:sldId id="258" r:id="rId6"/>
    <p:sldId id="287" r:id="rId7"/>
    <p:sldId id="279" r:id="rId8"/>
    <p:sldId id="288" r:id="rId9"/>
    <p:sldId id="289" r:id="rId10"/>
    <p:sldId id="263" r:id="rId11"/>
    <p:sldId id="264" r:id="rId12"/>
    <p:sldId id="266" r:id="rId13"/>
    <p:sldId id="280" r:id="rId14"/>
    <p:sldId id="281" r:id="rId15"/>
    <p:sldId id="290" r:id="rId16"/>
    <p:sldId id="291" r:id="rId17"/>
    <p:sldId id="282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FF566-B789-45F3-B7FC-CF65C7E63F33}" type="datetimeFigureOut">
              <a:rPr lang="en-US" smtClean="0"/>
              <a:pPr/>
              <a:t>6/19/2009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1B7E3-0B8D-411E-9DD3-AE705CFEC2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12C19-2F37-43DA-B18E-61DEA2966DFF}" type="slidenum">
              <a:rPr lang="de-DE"/>
              <a:pPr/>
              <a:t>9</a:t>
            </a:fld>
            <a:endParaRPr lang="de-DE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685800"/>
            <a:ext cx="4029075" cy="30226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24300"/>
            <a:ext cx="6858000" cy="5219700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000" smtClean="0"/>
              <a:t>The He-Ne-laser consists on the inside of a thin glass capillary the gas gas mixture contains.</a:t>
            </a:r>
            <a:r>
              <a:rPr/>
              <a:t> </a:t>
            </a:r>
            <a:r>
              <a:rPr lang="de-DE" sz="2000" smtClean="0"/>
              <a:t>This capillary must be relatively thin, since the 1s will unload level of the laser by impacts with the wall.</a:t>
            </a:r>
            <a:r>
              <a:rPr/>
              <a:t> </a:t>
            </a:r>
            <a:r>
              <a:rPr lang="de-DE" sz="2000" smtClean="0"/>
              <a:t>In the case of widening of the capillary the efficiency would sink.</a:t>
            </a:r>
            <a:r>
              <a:rPr/>
              <a:t> </a:t>
            </a:r>
            <a:r>
              <a:rPr lang="de-DE" sz="2000" smtClean="0"/>
              <a:t>Around effective suggestion between cathode and anode a gas discharge will produce produced, with tensions of ~ 2kV with amperages of 5 - 10 mA.</a:t>
            </a:r>
            <a:r>
              <a:rPr/>
              <a:t> </a:t>
            </a:r>
            <a:r>
              <a:rPr lang="de-DE" sz="2000" smtClean="0"/>
              <a:t>The laser can be adjusted by variation of the gas mixture.</a:t>
            </a:r>
            <a:r>
              <a:rPr/>
              <a:t> </a:t>
            </a:r>
            <a:r>
              <a:rPr lang="de-DE" sz="2000" smtClean="0"/>
              <a:t>For example a He emits:Ne mixture of 5:1 red light, a relationship of 10:1 however infrared light.</a:t>
            </a:r>
            <a:r>
              <a:rPr/>
              <a:t> </a:t>
            </a:r>
            <a:r>
              <a:rPr lang="de-DE" sz="2000" smtClean="0"/>
              <a:t>Since the amplification factor of this kind of laser is quite small (g = 0.1 m-1) is hochreflektive, low-loss mirrors necessarily.</a:t>
            </a:r>
            <a:r>
              <a:rPr/>
              <a:t> </a:t>
            </a:r>
            <a:r>
              <a:rPr lang="de-DE" sz="2000" smtClean="0"/>
              <a:t>The production of these high-quality mirrors was at the beginning of a problem, which led to it that the laser commercially be used only later could.</a:t>
            </a:r>
            <a:r>
              <a:rPr/>
              <a:t> </a:t>
            </a:r>
            <a:r>
              <a:rPr lang="de-DE" sz="2000" smtClean="0"/>
              <a:t>The gas leak rate amounts to with modern lasers approx. 1 Pa per year.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12C19-2F37-43DA-B18E-61DEA2966DFF}" type="slidenum">
              <a:rPr lang="de-DE"/>
              <a:pPr/>
              <a:t>10</a:t>
            </a:fld>
            <a:endParaRPr lang="de-DE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685800"/>
            <a:ext cx="4029075" cy="30226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24300"/>
            <a:ext cx="6858000" cy="5219700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000" smtClean="0"/>
              <a:t>The He-Ne-laser consists on the inside of a thin glass capillary the gas gas mixture contains.</a:t>
            </a:r>
            <a:r>
              <a:rPr/>
              <a:t> </a:t>
            </a:r>
            <a:r>
              <a:rPr lang="de-DE" sz="2000" smtClean="0"/>
              <a:t>This capillary must be relatively thin, since the 1s will unload level of the laser by impacts with the wall.</a:t>
            </a:r>
            <a:r>
              <a:rPr/>
              <a:t> </a:t>
            </a:r>
            <a:r>
              <a:rPr lang="de-DE" sz="2000" smtClean="0"/>
              <a:t>In the case of widening of the capillary the efficiency would sink.</a:t>
            </a:r>
            <a:r>
              <a:rPr/>
              <a:t> </a:t>
            </a:r>
            <a:r>
              <a:rPr lang="de-DE" sz="2000" smtClean="0"/>
              <a:t>Around effective suggestion between cathode and anode a gas discharge will produce produced, with tensions of ~ 2kV with amperages of 5 - 10 mA.</a:t>
            </a:r>
            <a:r>
              <a:rPr/>
              <a:t> </a:t>
            </a:r>
            <a:r>
              <a:rPr lang="de-DE" sz="2000" smtClean="0"/>
              <a:t>The laser can be adjusted by variation of the gas mixture.</a:t>
            </a:r>
            <a:r>
              <a:rPr/>
              <a:t> </a:t>
            </a:r>
            <a:r>
              <a:rPr lang="de-DE" sz="2000" smtClean="0"/>
              <a:t>For example a He emits:Ne mixture of 5:1 red light, a relationship of 10:1 however infrared light.</a:t>
            </a:r>
            <a:r>
              <a:rPr/>
              <a:t> </a:t>
            </a:r>
            <a:r>
              <a:rPr lang="de-DE" sz="2000" smtClean="0"/>
              <a:t>Since the amplification factor of this kind of laser is quite small (g = 0.1 m-1) is hochreflektive, low-loss mirrors necessarily.</a:t>
            </a:r>
            <a:r>
              <a:rPr/>
              <a:t> </a:t>
            </a:r>
            <a:r>
              <a:rPr lang="de-DE" sz="2000" smtClean="0"/>
              <a:t>The production of these high-quality mirrors was at the beginning of a problem, which led to it that the laser commercially be used only later could.</a:t>
            </a:r>
            <a:r>
              <a:rPr/>
              <a:t> </a:t>
            </a:r>
            <a:r>
              <a:rPr lang="de-DE" sz="2000" smtClean="0"/>
              <a:t>The gas leak rate amounts to with modern lasers approx. 1 Pa per year.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E7716-AAE8-44BE-A050-DC8AC2FE5C9E}" type="slidenum">
              <a:rPr lang="de-DE"/>
              <a:pPr/>
              <a:t>11</a:t>
            </a:fld>
            <a:endParaRPr 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6858000" cy="4549775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000" smtClean="0"/>
              <a:t>With the He-Ne-laser the actually laser-active gas is neon, helium only as pumping medium is used.</a:t>
            </a:r>
            <a:r>
              <a:rPr/>
              <a:t> </a:t>
            </a:r>
            <a:r>
              <a:rPr lang="de-DE" sz="2000" smtClean="0"/>
              <a:t>During the gas discharge electrons collide with helium atoms in the initial state.</a:t>
            </a:r>
            <a:r>
              <a:rPr/>
              <a:t> </a:t>
            </a:r>
            <a:r>
              <a:rPr lang="de-DE" sz="2000" smtClean="0"/>
              <a:t>These are lifted into put on metastable conditions.</a:t>
            </a:r>
            <a:r>
              <a:rPr/>
              <a:t> </a:t>
            </a:r>
            <a:r>
              <a:rPr lang="de-DE" sz="2000" smtClean="0"/>
              <a:t>From these conditions an impact 2nd kind with the neon atoms takes place, with which both the kinetic and the potential energy of the core will transfer.</a:t>
            </a:r>
            <a:r>
              <a:rPr/>
              <a:t> </a:t>
            </a:r>
            <a:r>
              <a:rPr lang="de-DE" sz="2000" smtClean="0"/>
              <a:t>One calls this procedure pumping procedure.</a:t>
            </a:r>
            <a:r>
              <a:rPr/>
              <a:t> </a:t>
            </a:r>
            <a:r>
              <a:rPr lang="de-DE" sz="2000" smtClean="0"/>
              <a:t>The upper laser levels of the neon atoms are the 2s and 3s of conditions.</a:t>
            </a:r>
            <a:r>
              <a:rPr/>
              <a:t> </a:t>
            </a:r>
            <a:r>
              <a:rPr lang="de-DE" sz="2000" smtClean="0"/>
              <a:t>These have one life span of approx. 100 LV.</a:t>
            </a:r>
            <a:r>
              <a:rPr/>
              <a:t> </a:t>
            </a:r>
            <a:r>
              <a:rPr lang="de-DE" sz="2000" smtClean="0"/>
              <a:t>The lower laser levels are the 2p and 3p of conditions, with one life span of approx. 10 LV.</a:t>
            </a:r>
            <a:r>
              <a:rPr/>
              <a:t> </a:t>
            </a:r>
            <a:r>
              <a:rPr lang="de-DE" sz="2000" smtClean="0"/>
              <a:t>As a result of this occupation continuous relationship the necessary inversion arises.</a:t>
            </a:r>
            <a:r>
              <a:rPr/>
              <a:t> </a:t>
            </a:r>
            <a:r>
              <a:rPr lang="de-DE" sz="2000" smtClean="0"/>
              <a:t>Laser lines can be realized due to the selection rules only by transitions from s to p.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2B18D-19DD-498D-91BF-825258405F63}" type="slidenum">
              <a:rPr lang="de-DE"/>
              <a:pPr/>
              <a:t>12</a:t>
            </a:fld>
            <a:endParaRPr lang="de-DE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41513" y="685800"/>
            <a:ext cx="2974975" cy="223043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48038"/>
            <a:ext cx="6858000" cy="5545137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000" smtClean="0"/>
              <a:t>The most important transitions Helium-Neon-Laser are with 630 Nm (red), 1150 Nm (infrared) and 3391 Nm (infrared).</a:t>
            </a:r>
            <a:r>
              <a:rPr/>
              <a:t> </a:t>
            </a:r>
            <a:r>
              <a:rPr lang="de-DE" sz="2000" smtClean="0"/>
              <a:t>The 1s condition of the lively neon atoms is long-lived.</a:t>
            </a:r>
            <a:r>
              <a:rPr/>
              <a:t> </a:t>
            </a:r>
            <a:r>
              <a:rPr lang="de-DE" sz="2000" smtClean="0"/>
              <a:t>Therefore it can be able to be raised to occur by renewed electron collision the atoms again in the 2p and/or 3p level.</a:t>
            </a:r>
            <a:r>
              <a:rPr/>
              <a:t> </a:t>
            </a:r>
            <a:r>
              <a:rPr lang="de-DE" sz="2000" smtClean="0"/>
              <a:t>This limits the laser, because the population inversion is decreased by this procedure.</a:t>
            </a:r>
            <a:r>
              <a:rPr/>
              <a:t> </a:t>
            </a:r>
            <a:r>
              <a:rPr lang="de-DE" sz="2000" smtClean="0"/>
              <a:t>The 1s level is emptied by impacts of the atoms with the tube sheet.</a:t>
            </a:r>
            <a:r>
              <a:rPr/>
              <a:t> </a:t>
            </a:r>
            <a:r>
              <a:rPr lang="de-DE" sz="2000" smtClean="0"/>
              <a:t>If one widens this pipe, this effect is decreased, which leads to smaller efficiencies.</a:t>
            </a:r>
            <a:r>
              <a:rPr/>
              <a:t> </a:t>
            </a:r>
            <a:r>
              <a:rPr lang="de-DE" sz="2000" smtClean="0"/>
              <a:t>Beside the most important red lines of this laser there are further laser transitions with 543 Nm (green), 594 Nm (yellow) and 612 Nm (orange).</a:t>
            </a:r>
            <a:r>
              <a:rPr/>
              <a:t> </a:t>
            </a:r>
            <a:r>
              <a:rPr lang="de-DE" sz="2000" smtClean="0"/>
              <a:t>These transitions can be able to explain by the fragmentation of the s and p level of the neon atoms and by appropriate optics and be likewise commercially used Monochromatoren.</a:t>
            </a:r>
            <a:r>
              <a:rPr/>
              <a:t> </a:t>
            </a:r>
            <a:r>
              <a:rPr lang="de-DE" sz="2000" smtClean="0"/>
              <a:t>General quantum efficiencies of these lasers amount to approx. 10%.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12C19-2F37-43DA-B18E-61DEA2966DFF}" type="slidenum">
              <a:rPr lang="de-DE"/>
              <a:pPr/>
              <a:t>16</a:t>
            </a:fld>
            <a:endParaRPr lang="de-DE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685800"/>
            <a:ext cx="4029075" cy="30226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24300"/>
            <a:ext cx="6858000" cy="5219700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000" smtClean="0"/>
              <a:t>The He-Ne-laser consists on the inside of a thin glass capillary the gas gas mixture contains.</a:t>
            </a:r>
            <a:r>
              <a:rPr/>
              <a:t> </a:t>
            </a:r>
            <a:r>
              <a:rPr lang="de-DE" sz="2000" smtClean="0"/>
              <a:t>This capillary must be relatively thin, since the 1s will unload level of the laser by impacts with the wall.</a:t>
            </a:r>
            <a:r>
              <a:rPr/>
              <a:t> </a:t>
            </a:r>
            <a:r>
              <a:rPr lang="de-DE" sz="2000" smtClean="0"/>
              <a:t>In the case of widening of the capillary the efficiency would sink.</a:t>
            </a:r>
            <a:r>
              <a:rPr/>
              <a:t> </a:t>
            </a:r>
            <a:r>
              <a:rPr lang="de-DE" sz="2000" smtClean="0"/>
              <a:t>Around effective suggestion between cathode and anode a gas discharge will produce produced, with tensions of ~ 2kV with amperages of 5 - 10 mA.</a:t>
            </a:r>
            <a:r>
              <a:rPr/>
              <a:t> </a:t>
            </a:r>
            <a:r>
              <a:rPr lang="de-DE" sz="2000" smtClean="0"/>
              <a:t>The laser can be adjusted by variation of the gas mixture.</a:t>
            </a:r>
            <a:r>
              <a:rPr/>
              <a:t> </a:t>
            </a:r>
            <a:r>
              <a:rPr lang="de-DE" sz="2000" smtClean="0"/>
              <a:t>For example a He emits:Ne mixture of 5:1 red light, a relationship of 10:1 however infrared light.</a:t>
            </a:r>
            <a:r>
              <a:rPr/>
              <a:t> </a:t>
            </a:r>
            <a:r>
              <a:rPr lang="de-DE" sz="2000" smtClean="0"/>
              <a:t>Since the amplification factor of this kind of laser is quite small (g = 0.1 m-1) is hochreflektive, low-loss mirrors necessarily.</a:t>
            </a:r>
            <a:r>
              <a:rPr/>
              <a:t> </a:t>
            </a:r>
            <a:r>
              <a:rPr lang="de-DE" sz="2000" smtClean="0"/>
              <a:t>The production of these high-quality mirrors was at the beginning of a problem, which led to it that the laser commercially be used only later could.</a:t>
            </a:r>
            <a:r>
              <a:rPr/>
              <a:t> </a:t>
            </a:r>
            <a:r>
              <a:rPr lang="de-DE" sz="2000" smtClean="0"/>
              <a:t>The gas leak rate amounts to with modern lasers approx. 1 Pa per year.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12C19-2F37-43DA-B18E-61DEA2966DFF}" type="slidenum">
              <a:rPr lang="de-DE"/>
              <a:pPr/>
              <a:t>17</a:t>
            </a:fld>
            <a:endParaRPr lang="de-DE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4463" y="685800"/>
            <a:ext cx="4029075" cy="30226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24300"/>
            <a:ext cx="6858000" cy="5219700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000" smtClean="0"/>
              <a:t>The He-Ne-laser consists on the inside of a thin glass capillary the gas gas mixture contains.</a:t>
            </a:r>
            <a:r>
              <a:rPr/>
              <a:t> </a:t>
            </a:r>
            <a:r>
              <a:rPr lang="de-DE" sz="2000" smtClean="0"/>
              <a:t>This capillary must be relatively thin, since the 1s will unload level of the laser by impacts with the wall.</a:t>
            </a:r>
            <a:r>
              <a:rPr/>
              <a:t> </a:t>
            </a:r>
            <a:r>
              <a:rPr lang="de-DE" sz="2000" smtClean="0"/>
              <a:t>In the case of widening of the capillary the efficiency would sink.</a:t>
            </a:r>
            <a:r>
              <a:rPr/>
              <a:t> </a:t>
            </a:r>
            <a:r>
              <a:rPr lang="de-DE" sz="2000" smtClean="0"/>
              <a:t>Around effective suggestion between cathode and anode a gas discharge will produce produced, with tensions of ~ 2kV with amperages of 5 - 10 mA.</a:t>
            </a:r>
            <a:r>
              <a:rPr/>
              <a:t> </a:t>
            </a:r>
            <a:r>
              <a:rPr lang="de-DE" sz="2000" smtClean="0"/>
              <a:t>The laser can be adjusted by variation of the gas mixture.</a:t>
            </a:r>
            <a:r>
              <a:rPr/>
              <a:t> </a:t>
            </a:r>
            <a:r>
              <a:rPr lang="de-DE" sz="2000" smtClean="0"/>
              <a:t>For example a He emits:Ne mixture of 5:1 red light, a relationship of 10:1 however infrared light.</a:t>
            </a:r>
            <a:r>
              <a:rPr/>
              <a:t> </a:t>
            </a:r>
            <a:r>
              <a:rPr lang="de-DE" sz="2000" smtClean="0"/>
              <a:t>Since the amplification factor of this kind of laser is quite small (g = 0.1 m-1) is hochreflektive, low-loss mirrors necessarily.</a:t>
            </a:r>
            <a:r>
              <a:rPr/>
              <a:t> </a:t>
            </a:r>
            <a:r>
              <a:rPr lang="de-DE" sz="2000" smtClean="0"/>
              <a:t>The production of these high-quality mirrors was at the beginning of a problem, which led to it that the laser commercially be used only later could.</a:t>
            </a:r>
            <a:r>
              <a:rPr/>
              <a:t> </a:t>
            </a:r>
            <a:r>
              <a:rPr lang="de-DE" sz="2000" smtClean="0"/>
              <a:t>The gas leak rate amounts to with modern lasers approx. 1 Pa per year.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9E7716-AAE8-44BE-A050-DC8AC2FE5C9E}" type="slidenum">
              <a:rPr lang="de-DE"/>
              <a:pPr/>
              <a:t>18</a:t>
            </a:fld>
            <a:endParaRPr lang="de-DE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43400"/>
            <a:ext cx="6858000" cy="4549775"/>
          </a:xfrm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000" smtClean="0"/>
              <a:t>With the He-Ne-laser the actually laser-active gas is neon, helium only as pumping medium is used.</a:t>
            </a:r>
            <a:r>
              <a:rPr/>
              <a:t> </a:t>
            </a:r>
            <a:r>
              <a:rPr lang="de-DE" sz="2000" smtClean="0"/>
              <a:t>During the gas discharge electrons collide with helium atoms in the initial state.</a:t>
            </a:r>
            <a:r>
              <a:rPr/>
              <a:t> </a:t>
            </a:r>
            <a:r>
              <a:rPr lang="de-DE" sz="2000" smtClean="0"/>
              <a:t>These are lifted into put on metastable conditions.</a:t>
            </a:r>
            <a:r>
              <a:rPr/>
              <a:t> </a:t>
            </a:r>
            <a:r>
              <a:rPr lang="de-DE" sz="2000" smtClean="0"/>
              <a:t>From these conditions an impact 2nd kind with the neon atoms takes place, with which both the kinetic and the potential energy of the core will transfer.</a:t>
            </a:r>
            <a:r>
              <a:rPr/>
              <a:t> </a:t>
            </a:r>
            <a:r>
              <a:rPr lang="de-DE" sz="2000" smtClean="0"/>
              <a:t>One calls this procedure pumping procedure.</a:t>
            </a:r>
            <a:r>
              <a:rPr/>
              <a:t> </a:t>
            </a:r>
            <a:r>
              <a:rPr lang="de-DE" sz="2000" smtClean="0"/>
              <a:t>The upper laser levels of the neon atoms are the 2s and 3s of conditions.</a:t>
            </a:r>
            <a:r>
              <a:rPr/>
              <a:t> </a:t>
            </a:r>
            <a:r>
              <a:rPr lang="de-DE" sz="2000" smtClean="0"/>
              <a:t>These have one life span of approx. 100 LV.</a:t>
            </a:r>
            <a:r>
              <a:rPr/>
              <a:t> </a:t>
            </a:r>
            <a:r>
              <a:rPr lang="de-DE" sz="2000" smtClean="0"/>
              <a:t>The lower laser levels are the 2p and 3p of conditions, with one life span of approx. 10 LV.</a:t>
            </a:r>
            <a:r>
              <a:rPr/>
              <a:t> </a:t>
            </a:r>
            <a:r>
              <a:rPr lang="de-DE" sz="2000" smtClean="0"/>
              <a:t>As a result of this occupation continuous relationship the necessary inversion arises.</a:t>
            </a:r>
            <a:r>
              <a:rPr/>
              <a:t> </a:t>
            </a:r>
            <a:r>
              <a:rPr lang="de-DE" sz="2000" smtClean="0"/>
              <a:t>Laser lines can be realized due to the selection rules only by transitions from s to p.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1C6C-3246-4B5E-A2E5-44AD4D449F4A}" type="datetimeFigureOut">
              <a:rPr lang="en-US" smtClean="0"/>
              <a:pPr/>
              <a:t>6/19/2009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EF08-A651-44B2-9A11-50EEA4E2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1C6C-3246-4B5E-A2E5-44AD4D449F4A}" type="datetimeFigureOut">
              <a:rPr lang="en-US" smtClean="0"/>
              <a:pPr/>
              <a:t>6/19/2009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EF08-A651-44B2-9A11-50EEA4E2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1C6C-3246-4B5E-A2E5-44AD4D449F4A}" type="datetimeFigureOut">
              <a:rPr lang="en-US" smtClean="0"/>
              <a:pPr/>
              <a:t>6/19/2009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EF08-A651-44B2-9A11-50EEA4E2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3B0CF-6908-43C5-9E4C-9752385E287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01AAE-9DAC-44FF-8A15-DE58123291F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1C6C-3246-4B5E-A2E5-44AD4D449F4A}" type="datetimeFigureOut">
              <a:rPr lang="en-US" smtClean="0"/>
              <a:pPr/>
              <a:t>6/19/2009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EF08-A651-44B2-9A11-50EEA4E2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1C6C-3246-4B5E-A2E5-44AD4D449F4A}" type="datetimeFigureOut">
              <a:rPr lang="en-US" smtClean="0"/>
              <a:pPr/>
              <a:t>6/19/2009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EF08-A651-44B2-9A11-50EEA4E2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1C6C-3246-4B5E-A2E5-44AD4D449F4A}" type="datetimeFigureOut">
              <a:rPr lang="en-US" smtClean="0"/>
              <a:pPr/>
              <a:t>6/19/2009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EF08-A651-44B2-9A11-50EEA4E2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1C6C-3246-4B5E-A2E5-44AD4D449F4A}" type="datetimeFigureOut">
              <a:rPr lang="en-US" smtClean="0"/>
              <a:pPr/>
              <a:t>6/19/2009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EF08-A651-44B2-9A11-50EEA4E2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1C6C-3246-4B5E-A2E5-44AD4D449F4A}" type="datetimeFigureOut">
              <a:rPr lang="en-US" smtClean="0"/>
              <a:pPr/>
              <a:t>6/19/2009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EF08-A651-44B2-9A11-50EEA4E2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1C6C-3246-4B5E-A2E5-44AD4D449F4A}" type="datetimeFigureOut">
              <a:rPr lang="en-US" smtClean="0"/>
              <a:pPr/>
              <a:t>6/19/2009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EF08-A651-44B2-9A11-50EEA4E2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1C6C-3246-4B5E-A2E5-44AD4D449F4A}" type="datetimeFigureOut">
              <a:rPr lang="en-US" smtClean="0"/>
              <a:pPr/>
              <a:t>6/19/2009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EF08-A651-44B2-9A11-50EEA4E2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1C6C-3246-4B5E-A2E5-44AD4D449F4A}" type="datetimeFigureOut">
              <a:rPr lang="en-US" smtClean="0"/>
              <a:pPr/>
              <a:t>6/19/2009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EF08-A651-44B2-9A11-50EEA4E2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51C6C-3246-4B5E-A2E5-44AD4D449F4A}" type="datetimeFigureOut">
              <a:rPr lang="en-US" smtClean="0"/>
              <a:pPr/>
              <a:t>6/19/2009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7EF08-A651-44B2-9A11-50EEA4E2B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gi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594" y="2743200"/>
            <a:ext cx="9322593" cy="13458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23850" y="1125538"/>
            <a:ext cx="8640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76700"/>
            <a:ext cx="8964612" cy="259238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Quá trình phóng điện khí giữa Anot và Katot cung cấp số electron cần thiết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Điện áp: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~ 2 kV  Dòng: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~ 5-10 mA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Đường kính ống mao dẫn thủy tinh = Đường kính ống phát laser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~ 1mm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Đường kính rất quan trọng vì khi tăng đường kính thì độ khuếch đại sẽ giảm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Bước sóng laser phát ra phụ thuộc vào thành phần tỉ lệ của hỗn  hợp khí bên trong ống (Ví dụ: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He:Ne 5:1 sẽ phát ra ánh sáng laser đỏ)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Độ khuếch đại nhỏ (g = 0.1 m</a:t>
            </a:r>
            <a:r>
              <a:rPr lang="de-DE" sz="2000" baseline="3000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) nên cần sử dụng gương có độ phản xạ cao.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3850" y="188913"/>
            <a:ext cx="4968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3000" b="1" smtClean="0">
                <a:latin typeface="Times New Roman" pitchFamily="18" charset="0"/>
                <a:cs typeface="Times New Roman" pitchFamily="18" charset="0"/>
              </a:rPr>
              <a:t>Laser He-Ne</a:t>
            </a:r>
            <a:endParaRPr lang="de-DE" sz="3000" b="1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800" smtClean="0">
                <a:latin typeface="Times New Roman" pitchFamily="18" charset="0"/>
                <a:cs typeface="Times New Roman" pitchFamily="18" charset="0"/>
              </a:rPr>
              <a:t>Sơ đồ nguyên lí</a:t>
            </a:r>
            <a:endParaRPr lang="de-DE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So_do_nguyen_li_He_Ne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" y="1143000"/>
            <a:ext cx="7848600" cy="26836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15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3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3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3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95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3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3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3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3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3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3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3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3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3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/>
      <p:bldP spid="163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323850" y="744538"/>
            <a:ext cx="8640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6463" y="815975"/>
            <a:ext cx="4427537" cy="5327650"/>
          </a:xfrm>
        </p:spPr>
        <p:txBody>
          <a:bodyPr>
            <a:normAutofit lnSpcReduction="10000"/>
          </a:bodyPr>
          <a:lstStyle/>
          <a:p>
            <a:pPr algn="just" eaLnBrk="1" hangingPunct="1"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Các nguyên tử Heli đươc đưa lên mức kích thích do va chạm với electron, sau đó tập trung tại mức nửa bền. </a:t>
            </a:r>
          </a:p>
          <a:p>
            <a:pPr algn="just" eaLnBrk="1" hangingPunct="1"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Động năng và thế năng của Heli được truyền cho Neon bằng va chạm không đàn hồi loại II. </a:t>
            </a:r>
          </a:p>
          <a:p>
            <a:pPr eaLnBrk="1" hangingPunct="1"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endParaRPr lang="de-DE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endParaRPr lang="de-DE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Các mức kích thích laser cao: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3s, 2s</a:t>
            </a:r>
          </a:p>
          <a:p>
            <a:pPr lvl="1" eaLnBrk="1" hangingPunct="1"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Thời gian sống: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100 ns</a:t>
            </a:r>
          </a:p>
          <a:p>
            <a:pPr eaLnBrk="1" hangingPunct="1"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Các mức kích thích laser thấp: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3p, 2p</a:t>
            </a:r>
          </a:p>
          <a:p>
            <a:pPr lvl="1" eaLnBrk="1" hangingPunct="1"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Thời gian sống: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10 ns</a:t>
            </a:r>
          </a:p>
          <a:p>
            <a:pPr eaLnBrk="1" hangingPunct="1"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Quy tắc lọc lựa chỉ cho phép chuyển giữa các mức s và p</a:t>
            </a:r>
          </a:p>
          <a:p>
            <a:pPr eaLnBrk="1" hangingPunct="1">
              <a:buClr>
                <a:schemeClr val="accent2"/>
              </a:buClr>
              <a:buSzPct val="120000"/>
              <a:buNone/>
            </a:pPr>
            <a:endParaRPr lang="de-DE" sz="20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5334000" y="2743200"/>
          <a:ext cx="3024188" cy="360363"/>
        </p:xfrm>
        <a:graphic>
          <a:graphicData uri="http://schemas.openxmlformats.org/presentationml/2006/ole">
            <p:oleObj spid="_x0000_s1026" name="Equation" r:id="rId4" imgW="1701720" imgH="203040" progId="">
              <p:embed/>
            </p:oleObj>
          </a:graphicData>
        </a:graphic>
      </p:graphicFrame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81000" y="0"/>
            <a:ext cx="68389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400" b="1" smtClean="0"/>
              <a:t>Laser He-Ne</a:t>
            </a:r>
            <a:endParaRPr lang="de-DE" sz="2400" b="1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400" smtClean="0">
                <a:latin typeface="Times New Roman" pitchFamily="18" charset="0"/>
                <a:cs typeface="Times New Roman" pitchFamily="18" charset="0"/>
              </a:rPr>
              <a:t>Các mức kích thích, bước sóng</a:t>
            </a:r>
            <a:endParaRPr lang="de-DE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He_Ne.gif"/>
          <p:cNvPicPr>
            <a:picLocks noGrp="1" noChangeAspect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0" y="850960"/>
            <a:ext cx="4495800" cy="55498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"/>
                            </p:stCondLst>
                            <p:childTnLst>
                              <p:par>
                                <p:cTn id="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3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3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3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3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3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3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65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3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3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3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3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3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3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323850" y="1125538"/>
            <a:ext cx="8640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6463" y="1196975"/>
            <a:ext cx="4427537" cy="56610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Những dịch chuyển quan trọng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630 nm (</a:t>
            </a:r>
            <a:r>
              <a:rPr lang="de-DE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1150 nm (</a:t>
            </a:r>
            <a:r>
              <a:rPr lang="de-DE" sz="20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infrared</a:t>
            </a: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3391 nm (</a:t>
            </a:r>
            <a:r>
              <a:rPr lang="de-DE" sz="200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infrared</a:t>
            </a: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Mức 1s là mức nửa bền 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Va chạm electron làm cho chúng tập trung trở lại các mức 2p và 3p 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Những mức s và p khác thõa mãn quy tắc lọc lựa cũng thực hiện thêm những dịch chuyển: 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543 nm (</a:t>
            </a:r>
            <a:r>
              <a:rPr lang="de-DE" sz="200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594 nm (</a:t>
            </a:r>
            <a:r>
              <a:rPr lang="de-DE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yellow</a:t>
            </a: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612 nm (</a:t>
            </a:r>
            <a:r>
              <a:rPr lang="de-DE" sz="200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orange</a:t>
            </a: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Hiệu suất lượng tử:</a:t>
            </a:r>
            <a:r>
              <a:rPr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~ 10%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323850" y="188913"/>
            <a:ext cx="525621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3000" b="1" smtClean="0"/>
              <a:t>Laser He-Ne</a:t>
            </a:r>
            <a:endParaRPr lang="de-DE" sz="3000" b="1"/>
          </a:p>
        </p:txBody>
      </p:sp>
      <p:pic>
        <p:nvPicPr>
          <p:cNvPr id="7" name="Content Placeholder 7" descr="He_Ne.gif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0" y="838200"/>
            <a:ext cx="4495800" cy="554984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3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3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3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3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3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3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3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3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3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3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2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3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3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3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15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3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3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3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25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3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3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3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3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3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3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73162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Chuyển điện tích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Quá trình chuyển điện tích là quá trình trung hòa hoàn toàn hay một phần ion nhanh khi nó va chạm với phân tử hay nguyên tử khí.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Phương trình: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là nguyên tử A mất n electron.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là nguyên tử hay phân tử khí.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là nguyên tử A mất n-1 electron.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 là nguyên tử hay phân tử mất 1 electron.</a:t>
            </a:r>
          </a:p>
          <a:p>
            <a:pPr algn="just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3078163" y="3078163"/>
          <a:ext cx="4205287" cy="547687"/>
        </p:xfrm>
        <a:graphic>
          <a:graphicData uri="http://schemas.openxmlformats.org/presentationml/2006/ole">
            <p:oleObj spid="_x0000_s48129" name="Equation" r:id="rId3" imgW="1752480" imgH="228600" progId="Equation.3">
              <p:embed/>
            </p:oleObj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143000" y="5257800"/>
          <a:ext cx="519113" cy="455613"/>
        </p:xfrm>
        <a:graphic>
          <a:graphicData uri="http://schemas.openxmlformats.org/presentationml/2006/ole">
            <p:oleObj spid="_x0000_s48130" name="Equation" r:id="rId4" imgW="215640" imgH="190440" progId="Equation.3">
              <p:embed/>
            </p:oleObj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1221153" y="4650700"/>
          <a:ext cx="1004887" cy="515937"/>
        </p:xfrm>
        <a:graphic>
          <a:graphicData uri="http://schemas.openxmlformats.org/presentationml/2006/ole">
            <p:oleObj spid="_x0000_s48131" name="Equation" r:id="rId5" imgW="419040" imgH="215640" progId="Equation.3">
              <p:embed/>
            </p:oleObj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1371600" y="4267200"/>
          <a:ext cx="365125" cy="396875"/>
        </p:xfrm>
        <a:graphic>
          <a:graphicData uri="http://schemas.openxmlformats.org/presentationml/2006/ole">
            <p:oleObj spid="_x0000_s48132" name="Equation" r:id="rId6" imgW="152280" imgH="164880" progId="Equation.3">
              <p:embed/>
            </p:oleObj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1143000" y="3810000"/>
          <a:ext cx="609600" cy="455613"/>
        </p:xfrm>
        <a:graphic>
          <a:graphicData uri="http://schemas.openxmlformats.org/presentationml/2006/ole">
            <p:oleObj spid="_x0000_s48133" name="Equation" r:id="rId7" imgW="25380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Ion hóa Penning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Ion hóa Penning  là quá trình ion hóa nguyên tử, phân tử khí tạp chất do va không đàn hồi loại II với nguyên tử siêu bền khí cơ bản.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Phương trình: 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là nguyên tử A ở trạng thái cơ bản.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là nguyên tử B ở trạng thái siêu bền.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      là ion A ở trạng thái kích thích.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     là nguyên tử B ở trạng thái cơ bản.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3336925" y="3143250"/>
          <a:ext cx="3917950" cy="595313"/>
        </p:xfrm>
        <a:graphic>
          <a:graphicData uri="http://schemas.openxmlformats.org/presentationml/2006/ole">
            <p:oleObj spid="_x0000_s55297" name="Equation" r:id="rId3" imgW="1562040" imgH="241200" progId="Equation.3">
              <p:embed/>
            </p:oleObj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295400" y="3657600"/>
          <a:ext cx="477837" cy="563563"/>
        </p:xfrm>
        <a:graphic>
          <a:graphicData uri="http://schemas.openxmlformats.org/presentationml/2006/ole">
            <p:oleObj spid="_x0000_s55298" name="Equation" r:id="rId4" imgW="190440" imgH="228600" progId="Equation.3">
              <p:embed/>
            </p:oleObj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1219200" y="5257800"/>
          <a:ext cx="477837" cy="563563"/>
        </p:xfrm>
        <a:graphic>
          <a:graphicData uri="http://schemas.openxmlformats.org/presentationml/2006/ole">
            <p:oleObj spid="_x0000_s55300" name="Equation" r:id="rId5" imgW="190440" imgH="228600" progId="Equation.3">
              <p:embed/>
            </p:oleObj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219200" y="4191000"/>
          <a:ext cx="541337" cy="563563"/>
        </p:xfrm>
        <a:graphic>
          <a:graphicData uri="http://schemas.openxmlformats.org/presentationml/2006/ole">
            <p:oleObj spid="_x0000_s55301" name="Equation" r:id="rId6" imgW="215640" imgH="228600" progId="Equation.3">
              <p:embed/>
            </p:oleObj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1143000" y="4724400"/>
          <a:ext cx="923925" cy="563563"/>
        </p:xfrm>
        <a:graphic>
          <a:graphicData uri="http://schemas.openxmlformats.org/presentationml/2006/ole">
            <p:oleObj spid="_x0000_s55302" name="Equation" r:id="rId7" imgW="368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Laser He-Cd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Sơ đồ thực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Sơ đồ nguyên lí và cách thức hoạt động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Cơ chế phát Laser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23850" y="1125538"/>
            <a:ext cx="8640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3850" y="188913"/>
            <a:ext cx="4968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3000" b="1" smtClean="0">
                <a:latin typeface="Times New Roman" pitchFamily="18" charset="0"/>
                <a:cs typeface="Times New Roman" pitchFamily="18" charset="0"/>
              </a:rPr>
              <a:t>Laser He-Cd</a:t>
            </a:r>
            <a:endParaRPr lang="de-DE" sz="3000" b="1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800" smtClean="0">
                <a:latin typeface="Times New Roman" pitchFamily="18" charset="0"/>
                <a:cs typeface="Times New Roman" pitchFamily="18" charset="0"/>
              </a:rPr>
              <a:t>Sơ đồ thực</a:t>
            </a:r>
            <a:endParaRPr lang="de-DE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e_C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219200"/>
            <a:ext cx="5400798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23850" y="1125538"/>
            <a:ext cx="8640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3850" y="188913"/>
            <a:ext cx="4968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3000" b="1" smtClean="0">
                <a:latin typeface="Times New Roman" pitchFamily="18" charset="0"/>
                <a:cs typeface="Times New Roman" pitchFamily="18" charset="0"/>
              </a:rPr>
              <a:t>Laser He-Cd</a:t>
            </a:r>
            <a:endParaRPr lang="de-DE" sz="3000" b="1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800" smtClean="0">
                <a:latin typeface="Times New Roman" pitchFamily="18" charset="0"/>
                <a:cs typeface="Times New Roman" pitchFamily="18" charset="0"/>
              </a:rPr>
              <a:t>Sơ đồ nguyên lí</a:t>
            </a:r>
            <a:endParaRPr lang="de-DE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2728992"/>
            <a:ext cx="8305800" cy="4191000"/>
          </a:xfrm>
        </p:spPr>
        <p:txBody>
          <a:bodyPr>
            <a:normAutofit/>
          </a:bodyPr>
          <a:lstStyle/>
          <a:p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Ống chứa kim loại Cd: chứa 1 g kim loại cho mỗi ngàn giờ làm việc của ống.</a:t>
            </a:r>
          </a:p>
          <a:p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Bình chứa He áp suất cao: chứa He áp suất khoảng từ 3 đến 7 torr.</a:t>
            </a:r>
          </a:p>
          <a:p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Bình ngưng: Ngăn chặn hiện tượng kim loại lắng tụ không đúng chỗ.</a:t>
            </a:r>
          </a:p>
          <a:p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Bẫy lạnh : không cho hơi kim loại Cd ngưng tụ ở Catot</a:t>
            </a:r>
          </a:p>
          <a:p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Cửa sổ Brewster: nơi phát Laser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o_do_nguyen_li_He_C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9200"/>
            <a:ext cx="4933950" cy="155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95801" y="0"/>
            <a:ext cx="4648200" cy="6857999"/>
          </a:xfrm>
        </p:spPr>
        <p:txBody>
          <a:bodyPr>
            <a:noAutofit/>
          </a:bodyPr>
          <a:lstStyle/>
          <a:p>
            <a:pPr algn="just" eaLnBrk="1" hangingPunct="1"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1900" smtClean="0">
                <a:latin typeface="Times New Roman" pitchFamily="18" charset="0"/>
                <a:cs typeface="Times New Roman" pitchFamily="18" charset="0"/>
              </a:rPr>
              <a:t>Nguyên tử He hấp thụ năng lượng từ sự phóng điện và sau đó truyền năng lượng cho những ion Cd.</a:t>
            </a:r>
          </a:p>
          <a:p>
            <a:pPr algn="just" eaLnBrk="1" hangingPunct="1"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1900" smtClean="0">
                <a:latin typeface="Times New Roman" pitchFamily="18" charset="0"/>
                <a:cs typeface="Times New Roman" pitchFamily="18" charset="0"/>
              </a:rPr>
              <a:t>Chuyển dịch Laser ứng với bước sóng xanh dương 441.6 nm và cực tím 325 nm.</a:t>
            </a:r>
          </a:p>
          <a:p>
            <a:pPr algn="just" eaLnBrk="1" hangingPunct="1"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1900" smtClean="0">
                <a:latin typeface="Times New Roman" pitchFamily="18" charset="0"/>
                <a:cs typeface="Times New Roman" pitchFamily="18" charset="0"/>
              </a:rPr>
              <a:t>Cơ chế phát ra các bức xạ này là ion hóa Penning:</a:t>
            </a:r>
          </a:p>
          <a:p>
            <a:pPr algn="just" eaLnBrk="1" hangingPunct="1"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endParaRPr lang="de-DE" sz="19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accent2"/>
              </a:buClr>
              <a:buSzPct val="120000"/>
              <a:buNone/>
            </a:pPr>
            <a:endParaRPr lang="de-DE" sz="19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1900" smtClean="0">
                <a:latin typeface="Times New Roman" pitchFamily="18" charset="0"/>
                <a:cs typeface="Times New Roman" pitchFamily="18" charset="0"/>
              </a:rPr>
              <a:t>Nếu cung cấp năng lượng thêm cho ion  </a:t>
            </a:r>
          </a:p>
          <a:p>
            <a:pPr algn="just" eaLnBrk="1" hangingPunct="1">
              <a:buClr>
                <a:schemeClr val="accent2"/>
              </a:buClr>
              <a:buSzPct val="120000"/>
              <a:buNone/>
            </a:pPr>
            <a:r>
              <a:rPr lang="de-DE" sz="1900" smtClean="0">
                <a:latin typeface="Times New Roman" pitchFamily="18" charset="0"/>
                <a:cs typeface="Times New Roman" pitchFamily="18" charset="0"/>
              </a:rPr>
              <a:t>           có thể xảy ra những dịch chuyển Laser ở bước sóng đỏ 635.5 nm và xanh lá cây 537.8 nm</a:t>
            </a:r>
          </a:p>
          <a:p>
            <a:pPr eaLnBrk="1" hangingPunct="1"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1900" smtClean="0">
                <a:latin typeface="Times New Roman" pitchFamily="18" charset="0"/>
                <a:cs typeface="Times New Roman" pitchFamily="18" charset="0"/>
              </a:rPr>
              <a:t>Cơ chế của quá trình này  là:</a:t>
            </a:r>
          </a:p>
          <a:p>
            <a:pPr lvl="1"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1900" smtClean="0">
                <a:latin typeface="Times New Roman" pitchFamily="18" charset="0"/>
                <a:cs typeface="Times New Roman" pitchFamily="18" charset="0"/>
              </a:rPr>
              <a:t>Chuyển điện tích:</a:t>
            </a:r>
          </a:p>
          <a:p>
            <a:pPr lvl="1"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endParaRPr lang="de-DE" sz="19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r>
              <a:rPr lang="de-DE" sz="1900" smtClean="0">
                <a:latin typeface="Times New Roman" pitchFamily="18" charset="0"/>
                <a:cs typeface="Times New Roman" pitchFamily="18" charset="0"/>
              </a:rPr>
              <a:t> Hoặc va chạm trực tiếp với electron:</a:t>
            </a:r>
          </a:p>
          <a:p>
            <a:pPr lvl="1" eaLnBrk="1" hangingPunct="1"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endParaRPr lang="de-DE" sz="190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Clr>
                <a:schemeClr val="accent2"/>
              </a:buClr>
              <a:buSzPct val="120000"/>
              <a:buFont typeface="Wingdings" pitchFamily="2" charset="2"/>
              <a:buChar char="Ø"/>
            </a:pPr>
            <a:endParaRPr lang="de-DE" sz="19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0" y="0"/>
            <a:ext cx="60198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000" b="1" smtClean="0"/>
              <a:t>Laser He-Cd</a:t>
            </a:r>
            <a:endParaRPr lang="de-DE" sz="2000" b="1"/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Cơ chế phát Laser</a:t>
            </a:r>
            <a:endParaRPr lang="de-DE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ChangeAspect="1"/>
          </p:cNvGraphicFramePr>
          <p:nvPr>
            <p:ph sz="quarter" idx="3"/>
          </p:nvPr>
        </p:nvGraphicFramePr>
        <p:xfrm>
          <a:off x="4724400" y="3200400"/>
          <a:ext cx="533400" cy="371037"/>
        </p:xfrm>
        <a:graphic>
          <a:graphicData uri="http://schemas.openxmlformats.org/presentationml/2006/ole">
            <p:oleObj spid="_x0000_s57348" name="Equation" r:id="rId4" imgW="291960" imgH="203040" progId="Equation.3">
              <p:embed/>
            </p:oleObj>
          </a:graphicData>
        </a:graphic>
      </p:graphicFrame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5638800"/>
            <a:ext cx="19812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6172200"/>
            <a:ext cx="2190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He_Cd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066800"/>
            <a:ext cx="4581525" cy="5562600"/>
          </a:xfrm>
          <a:prstGeom prst="rect">
            <a:avLst/>
          </a:prstGeom>
        </p:spPr>
      </p:pic>
      <p:pic>
        <p:nvPicPr>
          <p:cNvPr id="11" name="Picture 10" descr="chuyen_dien_tich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00" y="2286000"/>
            <a:ext cx="3448050" cy="400050"/>
          </a:xfrm>
          <a:prstGeom prst="rect">
            <a:avLst/>
          </a:prstGeom>
        </p:spPr>
      </p:pic>
      <p:pic>
        <p:nvPicPr>
          <p:cNvPr id="12" name="Picture 11" descr="truyen_dien_tich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0" y="4953000"/>
            <a:ext cx="2571750" cy="29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3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3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3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3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3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3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3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3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3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3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3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3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Tài liệu tham khảo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1. Nguyễn Hữu Chí, Khí ion hóa, Tủ sách Đại học khoa học Tự Nhiên, 1998.</a:t>
            </a:r>
          </a:p>
          <a:p>
            <a:pPr algn="just">
              <a:buNone/>
            </a:pP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2.Nguyễn Hữu Chí, Trần Tuấn, Vật lí Laser, NXB Đại Học quốc gia TP Hồ Chí Minh, 2002.</a:t>
            </a:r>
          </a:p>
          <a:p>
            <a:pPr algn="just">
              <a:buNone/>
            </a:pP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3. Jeff Hecht, The Laser guidebook, MC Grawhill, 1999.</a:t>
            </a:r>
          </a:p>
          <a:p>
            <a:pPr algn="just">
              <a:buNone/>
            </a:pPr>
            <a:r>
              <a:rPr lang="en-US" sz="3100" smtClean="0">
                <a:latin typeface="Times New Roman" pitchFamily="18" charset="0"/>
                <a:cs typeface="Times New Roman" pitchFamily="18" charset="0"/>
              </a:rPr>
              <a:t>4. Orazio Svelto, Principles of lasers, Plenum Press Co. USA, 1976.</a:t>
            </a:r>
          </a:p>
          <a:p>
            <a:pPr algn="just">
              <a:buNone/>
            </a:pPr>
            <a:endParaRPr lang="en-US" sz="31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31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 fontScale="90000"/>
          </a:bodyPr>
          <a:lstStyle/>
          <a:p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GVHD: PGS.TS.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Lê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Văn Hiếu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Học viên: Nguyễn Thanh Lâm</a:t>
            </a:r>
          </a:p>
          <a:p>
            <a:pPr lvl="3"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Nguyễn Quang Khải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aser_k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51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Nội dung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Đặc điểm chung của Laser khí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Phương pháp bơm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Đặc điểm chung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Môi trường hoạt tính là khí trung hòa, có thể là plasma khí phóng điện.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Mật độ đảo lộn được thành lập trên các mức kích thích của các nguyên tử ion hay phân tử cô lập. 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Độ rộng vạch phổ hẹp.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Laser khí có chùm bức xạ định hướng cao và độ đơn sắc lớn.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Máy phát Laser khí có kích thước lớn.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Phương pháp bơm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Va chạm không đàn hồi loại II cộng hưởng (Ví dụ với Laser He-Ne)</a:t>
            </a:r>
          </a:p>
          <a:p>
            <a:pPr lvl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Chuyển điện tích (Ví dụ đối với Laser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He-Cd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 Zn, Se, Hg, Mg...)</a:t>
            </a:r>
          </a:p>
          <a:p>
            <a:pPr lvl="1">
              <a:buFont typeface="Wingdings" pitchFamily="2" charset="2"/>
              <a:buChar char="§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Ion hóa Penning (chủ yếu là Laser 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He-Cd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Va chạm không đàn hồi loại 2 cộng hưởng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Định nghĩa: là va chạm trong đó thế năng của hạt đang ở trạng thái kích thích chuyển cho hạt khác dưới dạng động năng hoặc thế năng.</a:t>
            </a:r>
          </a:p>
          <a:p>
            <a:pPr algn="just"/>
            <a:r>
              <a:rPr lang="en-US" smtClean="0">
                <a:latin typeface="Times New Roman" pitchFamily="18" charset="0"/>
                <a:cs typeface="Times New Roman" pitchFamily="18" charset="0"/>
              </a:rPr>
              <a:t>Phương trình: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A + B* → A* + B ± ∆E</a:t>
            </a:r>
          </a:p>
          <a:p>
            <a:pPr algn="just"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Laser He-Ne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Sơ đồ thực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Sơ đồ nguyên lí và cách thức hoạt động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Cơ chế phát Laser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23850" y="1125538"/>
            <a:ext cx="8640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3850" y="188913"/>
            <a:ext cx="4968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3000" b="1" smtClean="0">
                <a:latin typeface="Times New Roman" pitchFamily="18" charset="0"/>
                <a:cs typeface="Times New Roman" pitchFamily="18" charset="0"/>
              </a:rPr>
              <a:t>Laser He-Ne</a:t>
            </a:r>
            <a:endParaRPr lang="de-DE" sz="3000" b="1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de-DE" sz="2800" smtClean="0">
                <a:latin typeface="Times New Roman" pitchFamily="18" charset="0"/>
                <a:cs typeface="Times New Roman" pitchFamily="18" charset="0"/>
              </a:rPr>
              <a:t>Sơ đồ thực</a:t>
            </a:r>
            <a:endParaRPr lang="de-DE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447800"/>
            <a:ext cx="6157911" cy="500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2193</Words>
  <Application>Microsoft Office PowerPoint</Application>
  <PresentationFormat>On-screen Show (4:3)</PresentationFormat>
  <Paragraphs>117</Paragraphs>
  <Slides>19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Slide 1</vt:lpstr>
      <vt:lpstr>Trường Đại học Khoa Học Tự Nhiên Khoa Vật Lý Bộ môn Vật Lý Ứng Dụng</vt:lpstr>
      <vt:lpstr>Slide 3</vt:lpstr>
      <vt:lpstr>Nội dung </vt:lpstr>
      <vt:lpstr>Đặc điểm chung</vt:lpstr>
      <vt:lpstr>Phương pháp bơm</vt:lpstr>
      <vt:lpstr>Va chạm không đàn hồi loại 2 cộng hưởng</vt:lpstr>
      <vt:lpstr>Laser He-Ne</vt:lpstr>
      <vt:lpstr>Slide 9</vt:lpstr>
      <vt:lpstr>Slide 10</vt:lpstr>
      <vt:lpstr>Slide 11</vt:lpstr>
      <vt:lpstr>Slide 12</vt:lpstr>
      <vt:lpstr>Chuyển điện tích</vt:lpstr>
      <vt:lpstr>Ion hóa Penning</vt:lpstr>
      <vt:lpstr>Laser He-Cd</vt:lpstr>
      <vt:lpstr>Slide 16</vt:lpstr>
      <vt:lpstr>Slide 17</vt:lpstr>
      <vt:lpstr>Slide 18</vt:lpstr>
      <vt:lpstr>Tài liệu tham khảo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</dc:creator>
  <cp:lastModifiedBy>.</cp:lastModifiedBy>
  <cp:revision>182</cp:revision>
  <dcterms:created xsi:type="dcterms:W3CDTF">2009-05-15T04:25:53Z</dcterms:created>
  <dcterms:modified xsi:type="dcterms:W3CDTF">2009-06-19T10:33:40Z</dcterms:modified>
</cp:coreProperties>
</file>